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2"/>
  </p:notesMasterIdLst>
  <p:sldIdLst>
    <p:sldId id="256" r:id="rId2"/>
    <p:sldId id="271" r:id="rId3"/>
    <p:sldId id="273" r:id="rId4"/>
    <p:sldId id="274" r:id="rId5"/>
    <p:sldId id="272" r:id="rId6"/>
    <p:sldId id="260" r:id="rId7"/>
    <p:sldId id="2147480218" r:id="rId8"/>
    <p:sldId id="2147480152" r:id="rId9"/>
    <p:sldId id="2147480217" r:id="rId10"/>
    <p:sldId id="2147480216" r:id="rId11"/>
    <p:sldId id="2147472641" r:id="rId12"/>
    <p:sldId id="2147472644" r:id="rId13"/>
    <p:sldId id="2147479139" r:id="rId14"/>
    <p:sldId id="2147480219" r:id="rId15"/>
    <p:sldId id="2147480235" r:id="rId16"/>
    <p:sldId id="2147480220" r:id="rId17"/>
    <p:sldId id="2147480222" r:id="rId18"/>
    <p:sldId id="2147479128" r:id="rId19"/>
    <p:sldId id="261" r:id="rId20"/>
    <p:sldId id="2147480223" r:id="rId21"/>
    <p:sldId id="2147480237" r:id="rId22"/>
    <p:sldId id="262" r:id="rId23"/>
    <p:sldId id="263" r:id="rId24"/>
    <p:sldId id="2147480224" r:id="rId25"/>
    <p:sldId id="2147472592" r:id="rId26"/>
    <p:sldId id="2147480232" r:id="rId27"/>
    <p:sldId id="2147480236" r:id="rId28"/>
    <p:sldId id="2147480234" r:id="rId29"/>
    <p:sldId id="2147480238" r:id="rId30"/>
    <p:sldId id="27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002050"/>
    <a:srgbClr val="AABCC7"/>
    <a:srgbClr val="FFFFFF"/>
    <a:srgbClr val="084F6A"/>
    <a:srgbClr val="376D86"/>
    <a:srgbClr val="F2F2F2"/>
    <a:srgbClr val="6A79A7"/>
    <a:srgbClr val="8985AD"/>
    <a:srgbClr val="E4F0F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3" d="100"/>
          <a:sy n="103" d="100"/>
        </p:scale>
        <p:origin x="2100"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microsoft.sharepoint.com/teams/CXSTUDIO/CX%20Research%20Source/Foundational/DfM%20Wave%204/DfMCopilotWave4_SummarizedResult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oleObject" Target="https://microsoft.sharepoint.com/teams/CXSTUDIO/CX%20Research%20Source/Foundational/DfM%20Wave%204/DfMCopilotWave4_SummarizedResul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microsoft-my.sharepoint.com/personal/jeremyheyer_microsoft_com/Documents/Desktop/JH/Copilot%20Survey/DfM%20Copilot%20Survey%20Wave%203%20Resul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microsoft.sharepoint.com/teams/CXSTUDIO/CX%20Research%20Source/Foundational/DfM%20Wave%204/DfMCopilotWave4_Summarized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5897864289806423"/>
          <c:h val="0.89814814814814814"/>
        </c:manualLayout>
      </c:layout>
      <c:barChart>
        <c:barDir val="bar"/>
        <c:grouping val="clustered"/>
        <c:varyColors val="0"/>
        <c:ser>
          <c:idx val="0"/>
          <c:order val="0"/>
          <c:tx>
            <c:strRef>
              <c:f>'Default Report'!$Z$18</c:f>
              <c:strCache>
                <c:ptCount val="1"/>
                <c:pt idx="0">
                  <c:v>Wave 4</c:v>
                </c:pt>
              </c:strCache>
            </c:strRef>
          </c:tx>
          <c:spPr>
            <a:solidFill>
              <a:srgbClr val="C00000"/>
            </a:solidFill>
            <a:ln>
              <a:solidFill>
                <a:sysClr val="windowText" lastClr="000000"/>
              </a:solidFill>
            </a:ln>
            <a:effectLst/>
          </c:spPr>
          <c:invertIfNegative val="0"/>
          <c:dPt>
            <c:idx val="0"/>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01-3478-45E8-BC05-14717C2DC3AF}"/>
              </c:ext>
            </c:extLst>
          </c:dPt>
          <c:dLbls>
            <c:dLbl>
              <c:idx val="0"/>
              <c:layout>
                <c:manualLayout>
                  <c:x val="1.352927353588804E-2"/>
                  <c:y val="0"/>
                </c:manualLayout>
              </c:layout>
              <c:tx>
                <c:rich>
                  <a:bodyPr/>
                  <a:lstStyle/>
                  <a:p>
                    <a:r>
                      <a:rPr lang="en-US" dirty="0"/>
                      <a:t>70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478-45E8-BC05-14717C2DC3AF}"/>
                </c:ext>
              </c:extLst>
            </c:dLbl>
            <c:dLbl>
              <c:idx val="1"/>
              <c:layout>
                <c:manualLayout>
                  <c:x val="2.4980710194950687E-2"/>
                  <c:y val="3.2207180933348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78-45E8-BC05-14717C2DC3AF}"/>
                </c:ext>
              </c:extLst>
            </c:dLbl>
            <c:dLbl>
              <c:idx val="2"/>
              <c:layout>
                <c:manualLayout>
                  <c:x val="1.7306353916228076E-2"/>
                  <c:y val="6.4414361866697778E-3"/>
                </c:manualLayout>
              </c:layout>
              <c:tx>
                <c:rich>
                  <a:bodyPr/>
                  <a:lstStyle/>
                  <a:p>
                    <a:r>
                      <a:rPr lang="en-US" dirty="0"/>
                      <a:t>55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478-45E8-BC05-14717C2DC3AF}"/>
                </c:ext>
              </c:extLst>
            </c:dLbl>
            <c:dLbl>
              <c:idx val="3"/>
              <c:layout>
                <c:manualLayout>
                  <c:x val="1.3529273535887901E-2"/>
                  <c:y val="-2.952290813774905E-17"/>
                </c:manualLayout>
              </c:layout>
              <c:tx>
                <c:rich>
                  <a:bodyPr/>
                  <a:lstStyle/>
                  <a:p>
                    <a:r>
                      <a:rPr lang="en-US" dirty="0"/>
                      <a:t>55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3478-45E8-BC05-14717C2DC3AF}"/>
                </c:ext>
              </c:extLst>
            </c:dLbl>
            <c:spPr>
              <a:noFill/>
              <a:ln>
                <a:noFill/>
              </a:ln>
              <a:effectLst/>
            </c:spPr>
            <c:txPr>
              <a:bodyPr rot="0" spcFirstLastPara="1" vertOverflow="ellipsis" vert="horz" wrap="square" anchor="ctr" anchorCtr="1"/>
              <a:lstStyle/>
              <a:p>
                <a:pPr>
                  <a:defRPr lang="ja-JP"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Report'!$Z$24:$Z$27</c:f>
                <c:numCache>
                  <c:formatCode>General</c:formatCode>
                  <c:ptCount val="4"/>
                  <c:pt idx="0">
                    <c:v>1.8665501041144001</c:v>
                  </c:pt>
                  <c:pt idx="1">
                    <c:v>1.9001816375218663</c:v>
                  </c:pt>
                  <c:pt idx="2">
                    <c:v>2.0683393045592</c:v>
                  </c:pt>
                  <c:pt idx="3">
                    <c:v>2.1373902347022238</c:v>
                  </c:pt>
                </c:numCache>
              </c:numRef>
            </c:plus>
            <c:minus>
              <c:numRef>
                <c:f>'Default Report'!$Z$24:$Z$27</c:f>
                <c:numCache>
                  <c:formatCode>General</c:formatCode>
                  <c:ptCount val="4"/>
                  <c:pt idx="0">
                    <c:v>1.8665501041144001</c:v>
                  </c:pt>
                  <c:pt idx="1">
                    <c:v>1.9001816375218663</c:v>
                  </c:pt>
                  <c:pt idx="2">
                    <c:v>2.0683393045592</c:v>
                  </c:pt>
                  <c:pt idx="3">
                    <c:v>2.1373902347022238</c:v>
                  </c:pt>
                </c:numCache>
              </c:numRef>
            </c:minus>
            <c:spPr>
              <a:noFill/>
              <a:ln w="12700" cap="flat" cmpd="sng" algn="ctr">
                <a:solidFill>
                  <a:sysClr val="windowText" lastClr="000000"/>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Report'!$Z$19:$Z$22</c:f>
              <c:numCache>
                <c:formatCode>0</c:formatCode>
                <c:ptCount val="4"/>
                <c:pt idx="0">
                  <c:v>73.5</c:v>
                </c:pt>
                <c:pt idx="1">
                  <c:v>49.5</c:v>
                </c:pt>
                <c:pt idx="2">
                  <c:v>56.999999999999993</c:v>
                </c:pt>
                <c:pt idx="3">
                  <c:v>57.75</c:v>
                </c:pt>
              </c:numCache>
            </c:numRef>
          </c:val>
          <c:extLst>
            <c:ext xmlns:c16="http://schemas.microsoft.com/office/drawing/2014/chart" uri="{C3380CC4-5D6E-409C-BE32-E72D297353CC}">
              <c16:uniqueId val="{00000005-3478-45E8-BC05-14717C2DC3AF}"/>
            </c:ext>
          </c:extLst>
        </c:ser>
        <c:ser>
          <c:idx val="1"/>
          <c:order val="1"/>
          <c:tx>
            <c:strRef>
              <c:f>'Default Report'!$AA$18</c:f>
              <c:strCache>
                <c:ptCount val="1"/>
                <c:pt idx="0">
                  <c:v>Wave 3</c:v>
                </c:pt>
              </c:strCache>
            </c:strRef>
          </c:tx>
          <c:spPr>
            <a:pattFill prst="wdUpDiag">
              <a:fgClr>
                <a:srgbClr val="E8E8E8"/>
              </a:fgClr>
              <a:bgClr>
                <a:sysClr val="window" lastClr="FFFFFF"/>
              </a:bgClr>
            </a:pattFill>
            <a:ln>
              <a:solidFill>
                <a:sysClr val="windowText" lastClr="000000"/>
              </a:solidFill>
            </a:ln>
            <a:effectLst/>
          </c:spPr>
          <c:invertIfNegative val="0"/>
          <c:dLbls>
            <c:dLbl>
              <c:idx val="0"/>
              <c:layout>
                <c:manualLayout>
                  <c:x val="1.143433018083948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478-45E8-BC05-14717C2DC3AF}"/>
                </c:ext>
              </c:extLst>
            </c:dLbl>
            <c:dLbl>
              <c:idx val="1"/>
              <c:layout>
                <c:manualLayout>
                  <c:x val="1.3340051877646064E-2"/>
                  <c:y val="0"/>
                </c:manualLayout>
              </c:layout>
              <c:tx>
                <c:rich>
                  <a:bodyPr/>
                  <a:lstStyle/>
                  <a:p>
                    <a:r>
                      <a:rPr lang="en-US" dirty="0"/>
                      <a:t>55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3478-45E8-BC05-14717C2DC3AF}"/>
                </c:ext>
              </c:extLst>
            </c:dLbl>
            <c:dLbl>
              <c:idx val="2"/>
              <c:layout>
                <c:manualLayout>
                  <c:x val="1.9057216968065806E-2"/>
                  <c:y val="6.4414361866697778E-3"/>
                </c:manualLayout>
              </c:layout>
              <c:tx>
                <c:rich>
                  <a:bodyPr/>
                  <a:lstStyle/>
                  <a:p>
                    <a:r>
                      <a:rPr lang="en-US" dirty="0"/>
                      <a:t>60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3478-45E8-BC05-14717C2DC3AF}"/>
                </c:ext>
              </c:extLst>
            </c:dLbl>
            <c:dLbl>
              <c:idx val="3"/>
              <c:layout>
                <c:manualLayout>
                  <c:x val="1.3340051877646064E-2"/>
                  <c:y val="-2.952290813774905E-17"/>
                </c:manualLayout>
              </c:layout>
              <c:tx>
                <c:rich>
                  <a:bodyPr/>
                  <a:lstStyle/>
                  <a:p>
                    <a:r>
                      <a:rPr lang="en-US" dirty="0"/>
                      <a:t>60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3478-45E8-BC05-14717C2DC3AF}"/>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Report'!$AA$24:$AA$27</c:f>
                <c:numCache>
                  <c:formatCode>General</c:formatCode>
                  <c:ptCount val="4"/>
                  <c:pt idx="0">
                    <c:v>1.83</c:v>
                  </c:pt>
                  <c:pt idx="1">
                    <c:v>1.9</c:v>
                  </c:pt>
                  <c:pt idx="2">
                    <c:v>1.9</c:v>
                  </c:pt>
                  <c:pt idx="3">
                    <c:v>2.1</c:v>
                  </c:pt>
                </c:numCache>
              </c:numRef>
            </c:plus>
            <c:minus>
              <c:numRef>
                <c:f>'Default Report'!$AA$24:$AA$27</c:f>
                <c:numCache>
                  <c:formatCode>General</c:formatCode>
                  <c:ptCount val="4"/>
                  <c:pt idx="0">
                    <c:v>1.83</c:v>
                  </c:pt>
                  <c:pt idx="1">
                    <c:v>1.9</c:v>
                  </c:pt>
                  <c:pt idx="2">
                    <c:v>1.9</c:v>
                  </c:pt>
                  <c:pt idx="3">
                    <c:v>2.1</c:v>
                  </c:pt>
                </c:numCache>
              </c:numRef>
            </c:minus>
            <c:spPr>
              <a:noFill/>
              <a:ln w="12700" cap="flat" cmpd="sng" algn="ctr">
                <a:solidFill>
                  <a:schemeClr val="tx1">
                    <a:lumMod val="65000"/>
                    <a:lumOff val="35000"/>
                  </a:schemeClr>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Report'!$AA$19:$AA$22</c:f>
              <c:numCache>
                <c:formatCode>General</c:formatCode>
                <c:ptCount val="4"/>
                <c:pt idx="0">
                  <c:v>75</c:v>
                </c:pt>
                <c:pt idx="1">
                  <c:v>56</c:v>
                </c:pt>
                <c:pt idx="2">
                  <c:v>63</c:v>
                </c:pt>
                <c:pt idx="3">
                  <c:v>59</c:v>
                </c:pt>
              </c:numCache>
            </c:numRef>
          </c:val>
          <c:extLst>
            <c:ext xmlns:c16="http://schemas.microsoft.com/office/drawing/2014/chart" uri="{C3380CC4-5D6E-409C-BE32-E72D297353CC}">
              <c16:uniqueId val="{00000008-3478-45E8-BC05-14717C2DC3AF}"/>
            </c:ext>
          </c:extLst>
        </c:ser>
        <c:ser>
          <c:idx val="2"/>
          <c:order val="2"/>
          <c:tx>
            <c:strRef>
              <c:f>'Default Report'!$AB$18</c:f>
              <c:strCache>
                <c:ptCount val="1"/>
                <c:pt idx="0">
                  <c:v>Wave 2</c:v>
                </c:pt>
              </c:strCache>
            </c:strRef>
          </c:tx>
          <c:spPr>
            <a:pattFill prst="solidDmnd">
              <a:fgClr>
                <a:srgbClr val="E8E8E8"/>
              </a:fgClr>
              <a:bgClr>
                <a:sysClr val="window" lastClr="FFFFFF"/>
              </a:bgClr>
            </a:pattFill>
            <a:ln>
              <a:solidFill>
                <a:sysClr val="windowText" lastClr="000000"/>
              </a:solidFill>
            </a:ln>
            <a:effectLst/>
          </c:spPr>
          <c:invertIfNegative val="0"/>
          <c:dLbls>
            <c:dLbl>
              <c:idx val="0"/>
              <c:layout>
                <c:manualLayout>
                  <c:x val="4.1925877329744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478-45E8-BC05-14717C2DC3AF}"/>
                </c:ext>
              </c:extLst>
            </c:dLbl>
            <c:dLbl>
              <c:idx val="1"/>
              <c:layout>
                <c:manualLayout>
                  <c:x val="4.57373207233577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478-45E8-BC05-14717C2DC3AF}"/>
                </c:ext>
              </c:extLst>
            </c:dLbl>
            <c:dLbl>
              <c:idx val="2"/>
              <c:layout>
                <c:manualLayout>
                  <c:x val="3.4302990542518452E-2"/>
                  <c:y val="-6.2614618657472288E-17"/>
                </c:manualLayout>
              </c:layout>
              <c:tx>
                <c:rich>
                  <a:bodyPr/>
                  <a:lstStyle/>
                  <a:p>
                    <a:r>
                      <a:rPr lang="en-US" dirty="0"/>
                      <a:t>70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3478-45E8-BC05-14717C2DC3AF}"/>
                </c:ext>
              </c:extLst>
            </c:dLbl>
            <c:dLbl>
              <c:idx val="3"/>
              <c:layout>
                <c:manualLayout>
                  <c:x val="4.7643042420164518E-2"/>
                  <c:y val="1.565365466436807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478-45E8-BC05-14717C2DC3AF}"/>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Report'!$AB$24:$AB$27</c:f>
                <c:numCache>
                  <c:formatCode>General</c:formatCode>
                  <c:ptCount val="4"/>
                  <c:pt idx="0">
                    <c:v>7.8</c:v>
                  </c:pt>
                  <c:pt idx="1">
                    <c:v>8.3000000000000007</c:v>
                  </c:pt>
                  <c:pt idx="2">
                    <c:v>8</c:v>
                  </c:pt>
                  <c:pt idx="3">
                    <c:v>9.1999999999999993</c:v>
                  </c:pt>
                </c:numCache>
              </c:numRef>
            </c:plus>
            <c:minus>
              <c:numRef>
                <c:f>'Default Report'!$AB$24:$AB$27</c:f>
                <c:numCache>
                  <c:formatCode>General</c:formatCode>
                  <c:ptCount val="4"/>
                  <c:pt idx="0">
                    <c:v>7.8</c:v>
                  </c:pt>
                  <c:pt idx="1">
                    <c:v>8.3000000000000007</c:v>
                  </c:pt>
                  <c:pt idx="2">
                    <c:v>8</c:v>
                  </c:pt>
                  <c:pt idx="3">
                    <c:v>9.1999999999999993</c:v>
                  </c:pt>
                </c:numCache>
              </c:numRef>
            </c:minus>
            <c:spPr>
              <a:noFill/>
              <a:ln w="12700" cap="flat" cmpd="sng" algn="ctr">
                <a:solidFill>
                  <a:schemeClr val="tx1">
                    <a:lumMod val="65000"/>
                    <a:lumOff val="35000"/>
                  </a:schemeClr>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Report'!$AB$19:$AB$22</c:f>
              <c:numCache>
                <c:formatCode>General</c:formatCode>
                <c:ptCount val="4"/>
                <c:pt idx="0">
                  <c:v>85</c:v>
                </c:pt>
                <c:pt idx="1">
                  <c:v>65</c:v>
                </c:pt>
                <c:pt idx="2">
                  <c:v>73</c:v>
                </c:pt>
                <c:pt idx="3">
                  <c:v>65</c:v>
                </c:pt>
              </c:numCache>
            </c:numRef>
          </c:val>
          <c:extLst>
            <c:ext xmlns:c16="http://schemas.microsoft.com/office/drawing/2014/chart" uri="{C3380CC4-5D6E-409C-BE32-E72D297353CC}">
              <c16:uniqueId val="{0000000D-3478-45E8-BC05-14717C2DC3AF}"/>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inMax"/>
        </c:scaling>
        <c:delete val="1"/>
        <c:axPos val="l"/>
        <c:numFmt formatCode="General" sourceLinked="1"/>
        <c:majorTickMark val="none"/>
        <c:minorTickMark val="none"/>
        <c:tickLblPos val="nextTo"/>
        <c:crossAx val="1886002127"/>
        <c:crosses val="autoZero"/>
        <c:auto val="1"/>
        <c:lblAlgn val="ctr"/>
        <c:lblOffset val="100"/>
        <c:noMultiLvlLbl val="0"/>
      </c:catAx>
      <c:valAx>
        <c:axId val="1886002127"/>
        <c:scaling>
          <c:orientation val="minMax"/>
          <c:max val="100"/>
          <c:min val="0"/>
        </c:scaling>
        <c:delete val="1"/>
        <c:axPos val="b"/>
        <c:majorGridlines>
          <c:spPr>
            <a:ln w="9525" cap="flat" cmpd="sng" algn="ctr">
              <a:solidFill>
                <a:sysClr val="window" lastClr="FFFFFF">
                  <a:lumMod val="75000"/>
                </a:sysClr>
              </a:solidFill>
              <a:round/>
            </a:ln>
            <a:effectLst/>
          </c:spPr>
        </c:majorGridlines>
        <c:numFmt formatCode="0" sourceLinked="1"/>
        <c:majorTickMark val="out"/>
        <c:minorTickMark val="none"/>
        <c:tickLblPos val="nextTo"/>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'[DfMCopilotWave4_SummarizedResults.xlsx]Default Report'!$V$9</c:f>
              <c:strCache>
                <c:ptCount val="1"/>
                <c:pt idx="0">
                  <c:v>Wave 2</c:v>
                </c:pt>
              </c:strCache>
            </c:strRef>
          </c:tx>
          <c:spPr>
            <a:pattFill prst="solidDmnd">
              <a:fgClr>
                <a:srgbClr val="E7E6E6">
                  <a:lumMod val="90000"/>
                </a:srgbClr>
              </a:fgClr>
              <a:bgClr>
                <a:sysClr val="window" lastClr="FFFFFF"/>
              </a:bgClr>
            </a:pattFill>
            <a:ln>
              <a:solidFill>
                <a:sysClr val="windowText" lastClr="000000"/>
              </a:solidFill>
            </a:ln>
            <a:effectLst/>
          </c:spPr>
          <c:invertIfNegative val="0"/>
          <c:dPt>
            <c:idx val="2"/>
            <c:invertIfNegative val="0"/>
            <c:bubble3D val="0"/>
            <c:spPr>
              <a:pattFill prst="solidDmnd">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1-42A3-4A19-B7B9-1FBE305AA9F7}"/>
              </c:ext>
            </c:extLst>
          </c:dPt>
          <c:dPt>
            <c:idx val="3"/>
            <c:invertIfNegative val="0"/>
            <c:bubble3D val="0"/>
            <c:spPr>
              <a:pattFill prst="solidDmnd">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3-42A3-4A19-B7B9-1FBE305AA9F7}"/>
              </c:ext>
            </c:extLst>
          </c:dPt>
          <c:dPt>
            <c:idx val="4"/>
            <c:invertIfNegative val="0"/>
            <c:bubble3D val="0"/>
            <c:spPr>
              <a:pattFill prst="solidDmnd">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5-42A3-4A19-B7B9-1FBE305AA9F7}"/>
              </c:ext>
            </c:extLst>
          </c:dPt>
          <c:dLbls>
            <c:spPr>
              <a:noFill/>
              <a:ln>
                <a:noFill/>
              </a:ln>
              <a:effectLst/>
            </c:spPr>
            <c:txPr>
              <a:bodyPr rot="0" spcFirstLastPara="1" vertOverflow="ellipsis" vert="horz" wrap="square" anchor="ctr" anchorCtr="1"/>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'[DfMCopilotWave4_SummarizedResults.xlsx]Default Report'!$U$10:$U$14</c:f>
              <c:strCache>
                <c:ptCount val="5"/>
                <c:pt idx="0">
                  <c:v>Very dissatisfied</c:v>
                </c:pt>
                <c:pt idx="1">
                  <c:v>Somewhat dissatisfied</c:v>
                </c:pt>
                <c:pt idx="2">
                  <c:v>Neither satisfied nor dissatisfied</c:v>
                </c:pt>
                <c:pt idx="3">
                  <c:v>Somewhat satisfied</c:v>
                </c:pt>
                <c:pt idx="4">
                  <c:v>Very satisfied</c:v>
                </c:pt>
              </c:strCache>
            </c:strRef>
          </c:cat>
          <c:val>
            <c:numRef>
              <c:f>'[DfMCopilotWave4_SummarizedResults.xlsx]Default Report'!$V$10:$V$14</c:f>
              <c:numCache>
                <c:formatCode>0%</c:formatCode>
                <c:ptCount val="5"/>
                <c:pt idx="0">
                  <c:v>0</c:v>
                </c:pt>
                <c:pt idx="1">
                  <c:v>0.05</c:v>
                </c:pt>
                <c:pt idx="2">
                  <c:v>0.14000000000000001</c:v>
                </c:pt>
                <c:pt idx="3">
                  <c:v>0.62</c:v>
                </c:pt>
                <c:pt idx="4">
                  <c:v>0.19</c:v>
                </c:pt>
              </c:numCache>
            </c:numRef>
          </c:val>
          <c:extLst>
            <c:ext xmlns:c16="http://schemas.microsoft.com/office/drawing/2014/chart" uri="{C3380CC4-5D6E-409C-BE32-E72D297353CC}">
              <c16:uniqueId val="{00000006-42A3-4A19-B7B9-1FBE305AA9F7}"/>
            </c:ext>
          </c:extLst>
        </c:ser>
        <c:ser>
          <c:idx val="1"/>
          <c:order val="1"/>
          <c:tx>
            <c:strRef>
              <c:f>'[DfMCopilotWave4_SummarizedResults.xlsx]Default Report'!$W$9</c:f>
              <c:strCache>
                <c:ptCount val="1"/>
                <c:pt idx="0">
                  <c:v>Wave 3</c:v>
                </c:pt>
              </c:strCache>
            </c:strRef>
          </c:tx>
          <c:spPr>
            <a:pattFill prst="wdUpDiag">
              <a:fgClr>
                <a:srgbClr val="E7E6E6">
                  <a:lumMod val="90000"/>
                </a:srgbClr>
              </a:fgClr>
              <a:bgClr>
                <a:sysClr val="window" lastClr="FFFFFF"/>
              </a:bgClr>
            </a:pattFill>
            <a:ln>
              <a:solidFill>
                <a:sysClr val="windowText" lastClr="000000"/>
              </a:solidFill>
            </a:ln>
            <a:effectLst/>
          </c:spPr>
          <c:invertIfNegative val="0"/>
          <c:dPt>
            <c:idx val="0"/>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8-42A3-4A19-B7B9-1FBE305AA9F7}"/>
              </c:ext>
            </c:extLst>
          </c:dPt>
          <c:dPt>
            <c:idx val="1"/>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A-42A3-4A19-B7B9-1FBE305AA9F7}"/>
              </c:ext>
            </c:extLst>
          </c:dPt>
          <c:dPt>
            <c:idx val="2"/>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C-42A3-4A19-B7B9-1FBE305AA9F7}"/>
              </c:ext>
            </c:extLst>
          </c:dPt>
          <c:dPt>
            <c:idx val="3"/>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E-42A3-4A19-B7B9-1FBE305AA9F7}"/>
              </c:ext>
            </c:extLst>
          </c:dPt>
          <c:dPt>
            <c:idx val="4"/>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10-42A3-4A19-B7B9-1FBE305AA9F7}"/>
              </c:ext>
            </c:extLst>
          </c:dPt>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'[DfMCopilotWave4_SummarizedResults.xlsx]Default Report'!$U$10:$U$14</c:f>
              <c:strCache>
                <c:ptCount val="5"/>
                <c:pt idx="0">
                  <c:v>Very dissatisfied</c:v>
                </c:pt>
                <c:pt idx="1">
                  <c:v>Somewhat dissatisfied</c:v>
                </c:pt>
                <c:pt idx="2">
                  <c:v>Neither satisfied nor dissatisfied</c:v>
                </c:pt>
                <c:pt idx="3">
                  <c:v>Somewhat satisfied</c:v>
                </c:pt>
                <c:pt idx="4">
                  <c:v>Very satisfied</c:v>
                </c:pt>
              </c:strCache>
            </c:strRef>
          </c:cat>
          <c:val>
            <c:numRef>
              <c:f>'[DfMCopilotWave4_SummarizedResults.xlsx]Default Report'!$W$10:$W$14</c:f>
              <c:numCache>
                <c:formatCode>0%</c:formatCode>
                <c:ptCount val="5"/>
                <c:pt idx="0">
                  <c:v>0.08</c:v>
                </c:pt>
                <c:pt idx="1">
                  <c:v>0.14000000000000001</c:v>
                </c:pt>
                <c:pt idx="2">
                  <c:v>0.16</c:v>
                </c:pt>
                <c:pt idx="3">
                  <c:v>0.34</c:v>
                </c:pt>
                <c:pt idx="4">
                  <c:v>0.27</c:v>
                </c:pt>
              </c:numCache>
            </c:numRef>
          </c:val>
          <c:extLst>
            <c:ext xmlns:c16="http://schemas.microsoft.com/office/drawing/2014/chart" uri="{C3380CC4-5D6E-409C-BE32-E72D297353CC}">
              <c16:uniqueId val="{00000011-42A3-4A19-B7B9-1FBE305AA9F7}"/>
            </c:ext>
          </c:extLst>
        </c:ser>
        <c:ser>
          <c:idx val="2"/>
          <c:order val="2"/>
          <c:tx>
            <c:strRef>
              <c:f>'[DfMCopilotWave4_SummarizedResults.xlsx]Default Report'!$X$9</c:f>
              <c:strCache>
                <c:ptCount val="1"/>
                <c:pt idx="0">
                  <c:v>Wave 4</c:v>
                </c:pt>
              </c:strCache>
            </c:strRef>
          </c:tx>
          <c:spPr>
            <a:solidFill>
              <a:schemeClr val="accent3"/>
            </a:solidFill>
            <a:ln>
              <a:solidFill>
                <a:sysClr val="windowText" lastClr="000000"/>
              </a:solidFill>
            </a:ln>
            <a:effectLst/>
          </c:spPr>
          <c:invertIfNegative val="0"/>
          <c:dPt>
            <c:idx val="0"/>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13-42A3-4A19-B7B9-1FBE305AA9F7}"/>
              </c:ext>
            </c:extLst>
          </c:dPt>
          <c:dPt>
            <c:idx val="1"/>
            <c:invertIfNegative val="0"/>
            <c:bubble3D val="0"/>
            <c:spPr>
              <a:solidFill>
                <a:srgbClr val="F79099"/>
              </a:solidFill>
              <a:ln>
                <a:solidFill>
                  <a:sysClr val="windowText" lastClr="000000"/>
                </a:solidFill>
              </a:ln>
              <a:effectLst/>
            </c:spPr>
            <c:extLst>
              <c:ext xmlns:c16="http://schemas.microsoft.com/office/drawing/2014/chart" uri="{C3380CC4-5D6E-409C-BE32-E72D297353CC}">
                <c16:uniqueId val="{00000015-42A3-4A19-B7B9-1FBE305AA9F7}"/>
              </c:ext>
            </c:extLst>
          </c:dPt>
          <c:dPt>
            <c:idx val="2"/>
            <c:invertIfNegative val="0"/>
            <c:bubble3D val="0"/>
            <c:spPr>
              <a:solidFill>
                <a:srgbClr val="FFC000"/>
              </a:solidFill>
              <a:ln>
                <a:solidFill>
                  <a:sysClr val="windowText" lastClr="000000"/>
                </a:solidFill>
              </a:ln>
              <a:effectLst/>
            </c:spPr>
            <c:extLst>
              <c:ext xmlns:c16="http://schemas.microsoft.com/office/drawing/2014/chart" uri="{C3380CC4-5D6E-409C-BE32-E72D297353CC}">
                <c16:uniqueId val="{00000017-42A3-4A19-B7B9-1FBE305AA9F7}"/>
              </c:ext>
            </c:extLst>
          </c:dPt>
          <c:dPt>
            <c:idx val="3"/>
            <c:invertIfNegative val="0"/>
            <c:bubble3D val="0"/>
            <c:spPr>
              <a:solidFill>
                <a:srgbClr val="85FC78"/>
              </a:solidFill>
              <a:ln>
                <a:solidFill>
                  <a:sysClr val="windowText" lastClr="000000"/>
                </a:solidFill>
              </a:ln>
              <a:effectLst/>
            </c:spPr>
            <c:extLst>
              <c:ext xmlns:c16="http://schemas.microsoft.com/office/drawing/2014/chart" uri="{C3380CC4-5D6E-409C-BE32-E72D297353CC}">
                <c16:uniqueId val="{00000019-42A3-4A19-B7B9-1FBE305AA9F7}"/>
              </c:ext>
            </c:extLst>
          </c:dPt>
          <c:dPt>
            <c:idx val="4"/>
            <c:invertIfNegative val="0"/>
            <c:bubble3D val="0"/>
            <c:spPr>
              <a:solidFill>
                <a:srgbClr val="00B050"/>
              </a:solidFill>
              <a:ln>
                <a:solidFill>
                  <a:sysClr val="windowText" lastClr="000000"/>
                </a:solidFill>
              </a:ln>
              <a:effectLst/>
            </c:spPr>
            <c:extLst>
              <c:ext xmlns:c16="http://schemas.microsoft.com/office/drawing/2014/chart" uri="{C3380CC4-5D6E-409C-BE32-E72D297353CC}">
                <c16:uniqueId val="{0000001B-42A3-4A19-B7B9-1FBE305AA9F7}"/>
              </c:ext>
            </c:extLst>
          </c:dPt>
          <c:dLbls>
            <c:spPr>
              <a:noFill/>
              <a:ln>
                <a:noFill/>
              </a:ln>
              <a:effectLst/>
            </c:spPr>
            <c:txPr>
              <a:bodyPr rot="0" spcFirstLastPara="1" vertOverflow="ellipsis" vert="horz" wrap="square" lIns="38100" tIns="19050" rIns="38100" bIns="19050" anchor="ctr" anchorCtr="1">
                <a:spAutoFit/>
              </a:bodyPr>
              <a:lstStyle/>
              <a:p>
                <a:pPr>
                  <a:defRPr lang="ja-JP" sz="12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'[DfMCopilotWave4_SummarizedResults.xlsx]Default Report'!$U$10:$U$14</c:f>
              <c:strCache>
                <c:ptCount val="5"/>
                <c:pt idx="0">
                  <c:v>Very dissatisfied</c:v>
                </c:pt>
                <c:pt idx="1">
                  <c:v>Somewhat dissatisfied</c:v>
                </c:pt>
                <c:pt idx="2">
                  <c:v>Neither satisfied nor dissatisfied</c:v>
                </c:pt>
                <c:pt idx="3">
                  <c:v>Somewhat satisfied</c:v>
                </c:pt>
                <c:pt idx="4">
                  <c:v>Very satisfied</c:v>
                </c:pt>
              </c:strCache>
            </c:strRef>
          </c:cat>
          <c:val>
            <c:numRef>
              <c:f>'[DfMCopilotWave4_SummarizedResults.xlsx]Default Report'!$X$10:$X$14</c:f>
              <c:numCache>
                <c:formatCode>0%</c:formatCode>
                <c:ptCount val="5"/>
                <c:pt idx="0">
                  <c:v>9.8100000000000007E-2</c:v>
                </c:pt>
                <c:pt idx="1">
                  <c:v>0.18329999999999999</c:v>
                </c:pt>
                <c:pt idx="2">
                  <c:v>0.2525</c:v>
                </c:pt>
                <c:pt idx="3">
                  <c:v>0.36080000000000001</c:v>
                </c:pt>
                <c:pt idx="4">
                  <c:v>0.1053</c:v>
                </c:pt>
              </c:numCache>
            </c:numRef>
          </c:val>
          <c:extLst>
            <c:ext xmlns:c16="http://schemas.microsoft.com/office/drawing/2014/chart" uri="{C3380CC4-5D6E-409C-BE32-E72D297353CC}">
              <c16:uniqueId val="{0000001C-42A3-4A19-B7B9-1FBE305AA9F7}"/>
            </c:ext>
          </c:extLst>
        </c:ser>
        <c:dLbls>
          <c:dLblPos val="outEnd"/>
          <c:showLegendKey val="0"/>
          <c:showVal val="1"/>
          <c:showCatName val="0"/>
          <c:showSerName val="0"/>
          <c:showPercent val="0"/>
          <c:showBubbleSize val="0"/>
        </c:dLbls>
        <c:gapWidth val="100"/>
        <c:overlap val="-10"/>
        <c:axId val="1828770560"/>
        <c:axId val="1828775136"/>
      </c:barChart>
      <c:catAx>
        <c:axId val="1828770560"/>
        <c:scaling>
          <c:orientation val="minMax"/>
        </c:scaling>
        <c:delete val="0"/>
        <c:axPos val="b"/>
        <c:numFmt formatCode="General" sourceLinked="1"/>
        <c:majorTickMark val="none"/>
        <c:minorTickMark val="none"/>
        <c:tickLblPos val="none"/>
        <c:spPr>
          <a:noFill/>
          <a:ln w="9525" cap="flat" cmpd="sng" algn="ctr">
            <a:solidFill>
              <a:sysClr val="windowText" lastClr="000000"/>
            </a:solidFill>
            <a:round/>
          </a:ln>
          <a:effectLst/>
        </c:spPr>
        <c:txPr>
          <a:bodyPr rot="-60000000" spcFirstLastPara="1" vertOverflow="ellipsis" vert="horz" wrap="square" anchor="ctr" anchorCtr="1"/>
          <a:lstStyle/>
          <a:p>
            <a:pPr>
              <a:defRPr lang="ja-JP" sz="9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28775136"/>
        <c:crosses val="autoZero"/>
        <c:auto val="1"/>
        <c:lblAlgn val="ctr"/>
        <c:lblOffset val="100"/>
        <c:noMultiLvlLbl val="0"/>
      </c:catAx>
      <c:valAx>
        <c:axId val="1828775136"/>
        <c:scaling>
          <c:orientation val="minMax"/>
        </c:scaling>
        <c:delete val="1"/>
        <c:axPos val="l"/>
        <c:numFmt formatCode="0%" sourceLinked="1"/>
        <c:majorTickMark val="none"/>
        <c:minorTickMark val="none"/>
        <c:tickLblPos val="nextTo"/>
        <c:crossAx val="1828770560"/>
        <c:crosses val="autoZero"/>
        <c:crossBetween val="between"/>
      </c:valAx>
      <c:spPr>
        <a:noFill/>
        <a:ln>
          <a:noFill/>
        </a:ln>
        <a:effectLst/>
      </c:spPr>
    </c:plotArea>
    <c:plotVisOnly val="1"/>
    <c:dispBlanksAs val="gap"/>
    <c:showDLblsOverMax val="0"/>
    <c:extLst/>
  </c:chart>
  <c:spPr>
    <a:noFill/>
    <a:ln>
      <a:noFill/>
    </a:ln>
    <a:effectLst/>
  </c:spPr>
  <c:txPr>
    <a:bodyPr/>
    <a:lstStyle/>
    <a:p>
      <a:pPr>
        <a:defRPr>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7833955122806082"/>
          <c:h val="0.89814814814814814"/>
        </c:manualLayout>
      </c:layout>
      <c:barChart>
        <c:barDir val="bar"/>
        <c:grouping val="clustered"/>
        <c:varyColors val="0"/>
        <c:ser>
          <c:idx val="0"/>
          <c:order val="0"/>
          <c:spPr>
            <a:solidFill>
              <a:srgbClr val="0F8EAC"/>
            </a:solidFill>
            <a:ln>
              <a:solidFill>
                <a:sysClr val="windowText" lastClr="000000"/>
              </a:solidFill>
            </a:ln>
            <a:effectLst/>
          </c:spPr>
          <c:invertIfNegative val="0"/>
          <c:dLbls>
            <c:dLbl>
              <c:idx val="0"/>
              <c:tx>
                <c:rich>
                  <a:bodyPr/>
                  <a:lstStyle/>
                  <a:p>
                    <a:r>
                      <a:rPr lang="en-US"/>
                      <a:t>50%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B8F-4B25-BD28-B8FA98DA4025}"/>
                </c:ext>
              </c:extLst>
            </c:dLbl>
            <c:dLbl>
              <c:idx val="1"/>
              <c:tx>
                <c:rich>
                  <a:bodyPr/>
                  <a:lstStyle/>
                  <a:p>
                    <a:r>
                      <a:rPr lang="en-US"/>
                      <a:t>30%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B8F-4B25-BD28-B8FA98DA4025}"/>
                </c:ext>
              </c:extLst>
            </c:dLbl>
            <c:dLbl>
              <c:idx val="2"/>
              <c:tx>
                <c:rich>
                  <a:bodyPr/>
                  <a:lstStyle/>
                  <a:p>
                    <a:r>
                      <a:rPr lang="en-US"/>
                      <a:t>10%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B8F-4B25-BD28-B8FA98DA4025}"/>
                </c:ext>
              </c:extLst>
            </c:dLbl>
            <c:dLbl>
              <c:idx val="3"/>
              <c:tx>
                <c:rich>
                  <a:bodyPr/>
                  <a:lstStyle/>
                  <a:p>
                    <a:r>
                      <a:rPr lang="en-US"/>
                      <a:t>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B8F-4B25-BD28-B8FA98DA4025}"/>
                </c:ext>
              </c:extLst>
            </c:dLbl>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'[DfM Copilot Survey Wave 3 Results.xlsx]Sheet3'!$Y$37:$Y$41</c:f>
              <c:strCache>
                <c:ptCount val="5"/>
                <c:pt idx="0">
                  <c:v>Copilot helps me do my job more efficiently and effectively</c:v>
                </c:pt>
                <c:pt idx="1">
                  <c:v>The results provided by Copilot are accurate and relevant </c:v>
                </c:pt>
                <c:pt idx="2">
                  <c:v>Copilot is easy to use</c:v>
                </c:pt>
                <c:pt idx="3">
                  <c:v>Using Copilot in my work is an improvement to how things are done today</c:v>
                </c:pt>
                <c:pt idx="4">
                  <c:v>Copilot functionality should be expanded to all Support Engineers </c:v>
                </c:pt>
              </c:strCache>
            </c:strRef>
          </c:cat>
          <c:val>
            <c:numRef>
              <c:f>'[DfM Copilot Survey Wave 3 Results.xlsx]Sheet3'!$Z$37:$Z$41</c:f>
              <c:numCache>
                <c:formatCode>0%</c:formatCode>
                <c:ptCount val="5"/>
                <c:pt idx="0">
                  <c:v>0.46</c:v>
                </c:pt>
                <c:pt idx="1">
                  <c:v>0.35</c:v>
                </c:pt>
                <c:pt idx="2">
                  <c:v>0.08</c:v>
                </c:pt>
                <c:pt idx="3">
                  <c:v>0.06</c:v>
                </c:pt>
                <c:pt idx="4">
                  <c:v>0.05</c:v>
                </c:pt>
              </c:numCache>
            </c:numRef>
          </c:val>
          <c:extLst>
            <c:ext xmlns:c16="http://schemas.microsoft.com/office/drawing/2014/chart" uri="{C3380CC4-5D6E-409C-BE32-E72D297353CC}">
              <c16:uniqueId val="{00000000-6821-47D5-8D4D-48D2DA68067F}"/>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axMin"/>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0"/>
          <a:lstStyle/>
          <a:p>
            <a:pPr>
              <a:defRPr sz="14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86002127"/>
        <c:crosses val="autoZero"/>
        <c:auto val="1"/>
        <c:lblAlgn val="ctr"/>
        <c:lblOffset val="100"/>
        <c:noMultiLvlLbl val="0"/>
      </c:catAx>
      <c:valAx>
        <c:axId val="1886002127"/>
        <c:scaling>
          <c:orientation val="minMax"/>
        </c:scaling>
        <c:delete val="1"/>
        <c:axPos val="t"/>
        <c:numFmt formatCode="0%" sourceLinked="1"/>
        <c:majorTickMark val="out"/>
        <c:minorTickMark val="none"/>
        <c:tickLblPos val="nextTo"/>
        <c:crossAx val="1886014607"/>
        <c:crosses val="autoZero"/>
        <c:crossBetween val="between"/>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5897864289806423"/>
          <c:h val="0.89814814814814814"/>
        </c:manualLayout>
      </c:layout>
      <c:barChart>
        <c:barDir val="bar"/>
        <c:grouping val="clustered"/>
        <c:varyColors val="0"/>
        <c:ser>
          <c:idx val="0"/>
          <c:order val="0"/>
          <c:tx>
            <c:strRef>
              <c:f>'[DfMCopilotWave4_SummarizedResults.xlsx]Default Report'!$Z$48</c:f>
              <c:strCache>
                <c:ptCount val="1"/>
                <c:pt idx="0">
                  <c:v>Wave 4</c:v>
                </c:pt>
              </c:strCache>
            </c:strRef>
          </c:tx>
          <c:spPr>
            <a:solidFill>
              <a:srgbClr val="C00000"/>
            </a:solidFill>
            <a:ln>
              <a:solidFill>
                <a:sysClr val="windowText" lastClr="000000"/>
              </a:solidFill>
            </a:ln>
            <a:effectLst/>
          </c:spPr>
          <c:invertIfNegative val="0"/>
          <c:dPt>
            <c:idx val="0"/>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01-7FBC-47ED-B980-79ED8DE061D8}"/>
              </c:ext>
            </c:extLst>
          </c:dPt>
          <c:dLbls>
            <c:dLbl>
              <c:idx val="0"/>
              <c:layout>
                <c:manualLayout>
                  <c:x val="1.352927353588804E-2"/>
                  <c:y val="0"/>
                </c:manualLayout>
              </c:layout>
              <c:tx>
                <c:rich>
                  <a:bodyPr/>
                  <a:lstStyle/>
                  <a:p>
                    <a:r>
                      <a:rPr lang="en-US" dirty="0"/>
                      <a:t>50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FBC-47ED-B980-79ED8DE061D8}"/>
                </c:ext>
              </c:extLst>
            </c:dLbl>
            <c:dLbl>
              <c:idx val="1"/>
              <c:layout>
                <c:manualLayout>
                  <c:x val="2.879215358856399E-2"/>
                  <c:y val="0"/>
                </c:manualLayout>
              </c:layout>
              <c:tx>
                <c:rich>
                  <a:bodyPr/>
                  <a:lstStyle/>
                  <a:p>
                    <a:r>
                      <a:rPr lang="en-US" dirty="0"/>
                      <a:t>60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FBC-47ED-B980-79ED8DE061D8}"/>
                </c:ext>
              </c:extLst>
            </c:dLbl>
            <c:dLbl>
              <c:idx val="2"/>
              <c:layout>
                <c:manualLayout>
                  <c:x val="3.4457778368654816E-2"/>
                  <c:y val="6.581792421924141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BC-47ED-B980-79ED8DE061D8}"/>
                </c:ext>
              </c:extLst>
            </c:dLbl>
            <c:dLbl>
              <c:idx val="3"/>
              <c:layout>
                <c:manualLayout>
                  <c:x val="2.686932541353410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FBC-47ED-B980-79ED8DE061D8}"/>
                </c:ext>
              </c:extLst>
            </c:dLbl>
            <c:spPr>
              <a:noFill/>
              <a:ln>
                <a:noFill/>
              </a:ln>
              <a:effectLst/>
            </c:spPr>
            <c:txPr>
              <a:bodyPr rot="0" spcFirstLastPara="1" vertOverflow="ellipsis" vert="horz" wrap="square" anchor="ctr" anchorCtr="1"/>
              <a:lstStyle/>
              <a:p>
                <a:pPr>
                  <a:defRPr lang="ja-JP"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Report'!$Z$54:$Z$57</c:f>
                <c:numCache>
                  <c:formatCode>General</c:formatCode>
                  <c:ptCount val="4"/>
                  <c:pt idx="0">
                    <c:v>2.0911945763344826</c:v>
                  </c:pt>
                  <c:pt idx="1">
                    <c:v>2.0554353802360823</c:v>
                  </c:pt>
                  <c:pt idx="2">
                    <c:v>1.9001816375218663</c:v>
                  </c:pt>
                  <c:pt idx="3">
                    <c:v>2.0231882486488084</c:v>
                  </c:pt>
                </c:numCache>
              </c:numRef>
            </c:plus>
            <c:minus>
              <c:numRef>
                <c:f>'[DfMCopilotWave4_SummarizedResults.xlsx]Default Report'!$Z$54:$Z$57</c:f>
                <c:numCache>
                  <c:formatCode>General</c:formatCode>
                  <c:ptCount val="4"/>
                  <c:pt idx="0">
                    <c:v>2.0911945763344826</c:v>
                  </c:pt>
                  <c:pt idx="1">
                    <c:v>2.0554353802360823</c:v>
                  </c:pt>
                  <c:pt idx="2">
                    <c:v>1.9001816375218663</c:v>
                  </c:pt>
                  <c:pt idx="3">
                    <c:v>2.0231882486488084</c:v>
                  </c:pt>
                </c:numCache>
              </c:numRef>
            </c:minus>
            <c:spPr>
              <a:noFill/>
              <a:ln w="9525" cap="flat" cmpd="sng" algn="ctr">
                <a:solidFill>
                  <a:sysClr val="windowText" lastClr="000000"/>
                </a:solidFill>
                <a:round/>
              </a:ln>
              <a:effectLst/>
            </c:spPr>
          </c:errBars>
          <c:cat>
            <c:strRef>
              <c:f>'[DfMCopilotWave4_SummarizedResults.xlsx]Default Report'!$Y$49:$Y$52</c:f>
              <c:strCache>
                <c:ptCount val="4"/>
                <c:pt idx="0">
                  <c:v>Copilot functionality is ready to be expanded to all roles</c:v>
                </c:pt>
                <c:pt idx="1">
                  <c:v>Using Copilot in my work is an improvement to how things are done today</c:v>
                </c:pt>
                <c:pt idx="2">
                  <c:v>The results provided by Copilot are accurate and relevant</c:v>
                </c:pt>
                <c:pt idx="3">
                  <c:v>Copilot helps me do my job more efficiently and effectively</c:v>
                </c:pt>
              </c:strCache>
            </c:strRef>
          </c:cat>
          <c:val>
            <c:numRef>
              <c:f>'[DfMCopilotWave4_SummarizedResults.xlsx]Default Report'!$Z$49:$Z$52</c:f>
              <c:numCache>
                <c:formatCode>0</c:formatCode>
                <c:ptCount val="4"/>
                <c:pt idx="0">
                  <c:v>52.25</c:v>
                </c:pt>
                <c:pt idx="1">
                  <c:v>57.75</c:v>
                </c:pt>
                <c:pt idx="2">
                  <c:v>49.5</c:v>
                </c:pt>
                <c:pt idx="3">
                  <c:v>54.500000000000007</c:v>
                </c:pt>
              </c:numCache>
            </c:numRef>
          </c:val>
          <c:extLst>
            <c:ext xmlns:c16="http://schemas.microsoft.com/office/drawing/2014/chart" uri="{C3380CC4-5D6E-409C-BE32-E72D297353CC}">
              <c16:uniqueId val="{00000005-7FBC-47ED-B980-79ED8DE061D8}"/>
            </c:ext>
          </c:extLst>
        </c:ser>
        <c:ser>
          <c:idx val="1"/>
          <c:order val="1"/>
          <c:tx>
            <c:strRef>
              <c:f>'[DfMCopilotWave4_SummarizedResults.xlsx]Default Report'!$AA$48</c:f>
              <c:strCache>
                <c:ptCount val="1"/>
                <c:pt idx="0">
                  <c:v>Wave 3</c:v>
                </c:pt>
              </c:strCache>
            </c:strRef>
          </c:tx>
          <c:spPr>
            <a:pattFill prst="wdUpDiag">
              <a:fgClr>
                <a:srgbClr val="E8E8E8"/>
              </a:fgClr>
              <a:bgClr>
                <a:sysClr val="window" lastClr="FFFFFF"/>
              </a:bgClr>
            </a:pattFill>
            <a:ln>
              <a:solidFill>
                <a:sysClr val="windowText" lastClr="000000"/>
              </a:solidFill>
            </a:ln>
            <a:effectLst/>
          </c:spPr>
          <c:invertIfNegative val="0"/>
          <c:dLbls>
            <c:dLbl>
              <c:idx val="0"/>
              <c:layout>
                <c:manualLayout>
                  <c:x val="1.1434330180839484E-2"/>
                  <c:y val="0"/>
                </c:manualLayout>
              </c:layout>
              <c:tx>
                <c:rich>
                  <a:bodyPr/>
                  <a:lstStyle/>
                  <a:p>
                    <a:r>
                      <a:rPr lang="en-US" dirty="0"/>
                      <a:t>75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FBC-47ED-B980-79ED8DE061D8}"/>
                </c:ext>
              </c:extLst>
            </c:dLbl>
            <c:dLbl>
              <c:idx val="1"/>
              <c:layout>
                <c:manualLayout>
                  <c:x val="1.334005187764606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FBC-47ED-B980-79ED8DE061D8}"/>
                </c:ext>
              </c:extLst>
            </c:dLbl>
            <c:dLbl>
              <c:idx val="2"/>
              <c:tx>
                <c:rich>
                  <a:bodyPr/>
                  <a:lstStyle/>
                  <a:p>
                    <a:r>
                      <a:rPr lang="en-US"/>
                      <a:t>55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2E1-49C3-818D-E14628F03714}"/>
                </c:ext>
              </c:extLst>
            </c:dLbl>
            <c:dLbl>
              <c:idx val="3"/>
              <c:tx>
                <c:rich>
                  <a:bodyPr/>
                  <a:lstStyle/>
                  <a:p>
                    <a:r>
                      <a:rPr lang="en-US"/>
                      <a:t>60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2E1-49C3-818D-E14628F03714}"/>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Report'!$AA$54:$AA$57</c:f>
                <c:numCache>
                  <c:formatCode>General</c:formatCode>
                  <c:ptCount val="4"/>
                  <c:pt idx="0">
                    <c:v>1.9</c:v>
                  </c:pt>
                  <c:pt idx="1">
                    <c:v>2</c:v>
                  </c:pt>
                  <c:pt idx="2">
                    <c:v>1.9</c:v>
                  </c:pt>
                  <c:pt idx="3">
                    <c:v>1.9</c:v>
                  </c:pt>
                </c:numCache>
              </c:numRef>
            </c:plus>
            <c:minus>
              <c:numRef>
                <c:f>'[DfMCopilotWave4_SummarizedResults.xlsx]Default Report'!$AA$54:$AA$57</c:f>
                <c:numCache>
                  <c:formatCode>General</c:formatCode>
                  <c:ptCount val="4"/>
                  <c:pt idx="0">
                    <c:v>1.9</c:v>
                  </c:pt>
                  <c:pt idx="1">
                    <c:v>2</c:v>
                  </c:pt>
                  <c:pt idx="2">
                    <c:v>1.9</c:v>
                  </c:pt>
                  <c:pt idx="3">
                    <c:v>1.9</c:v>
                  </c:pt>
                </c:numCache>
              </c:numRef>
            </c:minus>
            <c:spPr>
              <a:noFill/>
              <a:ln w="9525" cap="flat" cmpd="sng" algn="ctr">
                <a:solidFill>
                  <a:schemeClr val="tx1">
                    <a:lumMod val="65000"/>
                    <a:lumOff val="35000"/>
                  </a:schemeClr>
                </a:solidFill>
                <a:round/>
              </a:ln>
              <a:effectLst/>
            </c:spPr>
          </c:errBars>
          <c:cat>
            <c:strRef>
              <c:f>'[DfMCopilotWave4_SummarizedResults.xlsx]Default Report'!$Y$49:$Y$52</c:f>
              <c:strCache>
                <c:ptCount val="4"/>
                <c:pt idx="0">
                  <c:v>Copilot functionality is ready to be expanded to all roles</c:v>
                </c:pt>
                <c:pt idx="1">
                  <c:v>Using Copilot in my work is an improvement to how things are done today</c:v>
                </c:pt>
                <c:pt idx="2">
                  <c:v>The results provided by Copilot are accurate and relevant</c:v>
                </c:pt>
                <c:pt idx="3">
                  <c:v>Copilot helps me do my job more efficiently and effectively</c:v>
                </c:pt>
              </c:strCache>
            </c:strRef>
          </c:cat>
          <c:val>
            <c:numRef>
              <c:f>'[DfMCopilotWave4_SummarizedResults.xlsx]Default Report'!$AA$49:$AA$52</c:f>
              <c:numCache>
                <c:formatCode>General</c:formatCode>
                <c:ptCount val="4"/>
                <c:pt idx="0">
                  <c:v>77</c:v>
                </c:pt>
                <c:pt idx="1">
                  <c:v>65</c:v>
                </c:pt>
                <c:pt idx="2">
                  <c:v>56</c:v>
                </c:pt>
                <c:pt idx="3">
                  <c:v>63</c:v>
                </c:pt>
              </c:numCache>
            </c:numRef>
          </c:val>
          <c:extLst>
            <c:ext xmlns:c16="http://schemas.microsoft.com/office/drawing/2014/chart" uri="{C3380CC4-5D6E-409C-BE32-E72D297353CC}">
              <c16:uniqueId val="{00000008-7FBC-47ED-B980-79ED8DE061D8}"/>
            </c:ext>
          </c:extLst>
        </c:ser>
        <c:ser>
          <c:idx val="2"/>
          <c:order val="2"/>
          <c:tx>
            <c:strRef>
              <c:f>'[DfMCopilotWave4_SummarizedResults.xlsx]Default Report'!$AB$48</c:f>
              <c:strCache>
                <c:ptCount val="1"/>
                <c:pt idx="0">
                  <c:v>Wave 2</c:v>
                </c:pt>
              </c:strCache>
            </c:strRef>
          </c:tx>
          <c:spPr>
            <a:pattFill prst="solidDmnd">
              <a:fgClr>
                <a:srgbClr val="E8E8E8"/>
              </a:fgClr>
              <a:bgClr>
                <a:sysClr val="window" lastClr="FFFFFF"/>
              </a:bgClr>
            </a:pattFill>
            <a:ln>
              <a:solidFill>
                <a:sysClr val="windowText" lastClr="000000"/>
              </a:solidFill>
            </a:ln>
            <a:effectLst/>
          </c:spPr>
          <c:invertIfNegative val="0"/>
          <c:dLbls>
            <c:dLbl>
              <c:idx val="0"/>
              <c:layout>
                <c:manualLayout>
                  <c:x val="4.1925877329744635E-2"/>
                  <c:y val="0"/>
                </c:manualLayout>
              </c:layout>
              <c:tx>
                <c:rich>
                  <a:bodyPr/>
                  <a:lstStyle/>
                  <a:p>
                    <a:r>
                      <a:rPr lang="en-US" dirty="0"/>
                      <a:t>85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FBC-47ED-B980-79ED8DE061D8}"/>
                </c:ext>
              </c:extLst>
            </c:dLbl>
            <c:dLbl>
              <c:idx val="1"/>
              <c:layout>
                <c:manualLayout>
                  <c:x val="4.5737320723357795E-2"/>
                  <c:y val="0"/>
                </c:manualLayout>
              </c:layout>
              <c:tx>
                <c:rich>
                  <a:bodyPr/>
                  <a:lstStyle/>
                  <a:p>
                    <a:r>
                      <a:rPr lang="en-US" dirty="0"/>
                      <a:t>80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7FBC-47ED-B980-79ED8DE061D8}"/>
                </c:ext>
              </c:extLst>
            </c:dLbl>
            <c:dLbl>
              <c:idx val="2"/>
              <c:layout>
                <c:manualLayout>
                  <c:x val="3.4302990542518452E-2"/>
                  <c:y val="-6.2614618657472288E-17"/>
                </c:manualLayout>
              </c:layout>
              <c:tx>
                <c:rich>
                  <a:bodyPr/>
                  <a:lstStyle/>
                  <a:p>
                    <a:r>
                      <a:rPr lang="en-US" dirty="0"/>
                      <a:t>60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7FBC-47ED-B980-79ED8DE061D8}"/>
                </c:ext>
              </c:extLst>
            </c:dLbl>
            <c:dLbl>
              <c:idx val="3"/>
              <c:layout>
                <c:manualLayout>
                  <c:x val="4.7643042420164518E-2"/>
                  <c:y val="1.5653654664368072E-17"/>
                </c:manualLayout>
              </c:layout>
              <c:tx>
                <c:rich>
                  <a:bodyPr/>
                  <a:lstStyle/>
                  <a:p>
                    <a:r>
                      <a:rPr lang="en-US" dirty="0"/>
                      <a:t>70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7FBC-47ED-B980-79ED8DE061D8}"/>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Report'!$AB$54:$AB$57</c:f>
                <c:numCache>
                  <c:formatCode>General</c:formatCode>
                  <c:ptCount val="4"/>
                  <c:pt idx="0">
                    <c:v>7.7</c:v>
                  </c:pt>
                  <c:pt idx="1">
                    <c:v>7.8</c:v>
                  </c:pt>
                  <c:pt idx="2">
                    <c:v>8.3000000000000007</c:v>
                  </c:pt>
                  <c:pt idx="3">
                    <c:v>8</c:v>
                  </c:pt>
                </c:numCache>
              </c:numRef>
            </c:plus>
            <c:minus>
              <c:numRef>
                <c:f>'[DfMCopilotWave4_SummarizedResults.xlsx]Default Report'!$AB$54:$AB$57</c:f>
                <c:numCache>
                  <c:formatCode>General</c:formatCode>
                  <c:ptCount val="4"/>
                  <c:pt idx="0">
                    <c:v>7.7</c:v>
                  </c:pt>
                  <c:pt idx="1">
                    <c:v>7.8</c:v>
                  </c:pt>
                  <c:pt idx="2">
                    <c:v>8.3000000000000007</c:v>
                  </c:pt>
                  <c:pt idx="3">
                    <c:v>8</c:v>
                  </c:pt>
                </c:numCache>
              </c:numRef>
            </c:minus>
            <c:spPr>
              <a:noFill/>
              <a:ln w="9525" cap="flat" cmpd="sng" algn="ctr">
                <a:solidFill>
                  <a:schemeClr val="tx1">
                    <a:lumMod val="65000"/>
                    <a:lumOff val="35000"/>
                  </a:schemeClr>
                </a:solidFill>
                <a:round/>
              </a:ln>
              <a:effectLst/>
            </c:spPr>
          </c:errBars>
          <c:cat>
            <c:strRef>
              <c:f>'[DfMCopilotWave4_SummarizedResults.xlsx]Default Report'!$Y$49:$Y$52</c:f>
              <c:strCache>
                <c:ptCount val="4"/>
                <c:pt idx="0">
                  <c:v>Copilot functionality is ready to be expanded to all roles</c:v>
                </c:pt>
                <c:pt idx="1">
                  <c:v>Using Copilot in my work is an improvement to how things are done today</c:v>
                </c:pt>
                <c:pt idx="2">
                  <c:v>The results provided by Copilot are accurate and relevant</c:v>
                </c:pt>
                <c:pt idx="3">
                  <c:v>Copilot helps me do my job more efficiently and effectively</c:v>
                </c:pt>
              </c:strCache>
            </c:strRef>
          </c:cat>
          <c:val>
            <c:numRef>
              <c:f>'[DfMCopilotWave4_SummarizedResults.xlsx]Default Report'!$AB$49:$AB$52</c:f>
              <c:numCache>
                <c:formatCode>General</c:formatCode>
                <c:ptCount val="4"/>
                <c:pt idx="0">
                  <c:v>83</c:v>
                </c:pt>
                <c:pt idx="1">
                  <c:v>76</c:v>
                </c:pt>
                <c:pt idx="2">
                  <c:v>65</c:v>
                </c:pt>
                <c:pt idx="3">
                  <c:v>73</c:v>
                </c:pt>
              </c:numCache>
            </c:numRef>
          </c:val>
          <c:extLst>
            <c:ext xmlns:c16="http://schemas.microsoft.com/office/drawing/2014/chart" uri="{C3380CC4-5D6E-409C-BE32-E72D297353CC}">
              <c16:uniqueId val="{0000000D-7FBC-47ED-B980-79ED8DE061D8}"/>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0"/>
          <a:lstStyle/>
          <a:p>
            <a:pPr>
              <a:defRPr lang="ja-JP" sz="12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86002127"/>
        <c:crosses val="autoZero"/>
        <c:auto val="1"/>
        <c:lblAlgn val="ctr"/>
        <c:lblOffset val="100"/>
        <c:noMultiLvlLbl val="0"/>
      </c:catAx>
      <c:valAx>
        <c:axId val="1886002127"/>
        <c:scaling>
          <c:orientation val="minMax"/>
          <c:max val="100"/>
          <c:min val="0"/>
        </c:scaling>
        <c:delete val="1"/>
        <c:axPos val="b"/>
        <c:majorGridlines>
          <c:spPr>
            <a:ln w="9525" cap="flat" cmpd="sng" algn="ctr">
              <a:solidFill>
                <a:sysClr val="window" lastClr="FFFFFF">
                  <a:lumMod val="75000"/>
                </a:sysClr>
              </a:solidFill>
              <a:round/>
            </a:ln>
            <a:effectLst/>
          </c:spPr>
        </c:majorGridlines>
        <c:numFmt formatCode="0" sourceLinked="1"/>
        <c:majorTickMark val="out"/>
        <c:minorTickMark val="none"/>
        <c:tickLblPos val="nextTo"/>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14542-7C35-42AD-A1D3-3CA2FE53DB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35E94D-C37B-4B6A-8F0E-F5C00A451DBA}">
      <dgm:prSet custT="1"/>
      <dgm:spPr/>
      <dgm:t>
        <a:bodyPr/>
        <a:lstStyle/>
        <a:p>
          <a:pPr>
            <a:lnSpc>
              <a:spcPct val="100000"/>
            </a:lnSpc>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Initiated foundational research to define what success and trust </a:t>
          </a:r>
          <a:r>
            <a:rPr lang="en-US" sz="1800" i="1"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look like </a:t>
          </a:r>
          <a:r>
            <a:rPr lang="en-US" sz="1800" i="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to users</a:t>
          </a:r>
          <a:endParaRPr lang="en-US" sz="1800" i="1"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endParaRPr>
        </a:p>
      </dgm:t>
    </dgm:pt>
    <dgm:pt modelId="{3B3AD1DA-D932-42F9-B988-970361E73F71}" type="parTrans" cxnId="{599D5170-D55F-4C29-B771-F7C9FD4582A5}">
      <dgm:prSet/>
      <dgm:spPr/>
      <dgm:t>
        <a:bodyPr/>
        <a:lstStyle/>
        <a:p>
          <a:endParaRPr lang="en-US"/>
        </a:p>
      </dgm:t>
    </dgm:pt>
    <dgm:pt modelId="{362DF9B9-8D17-47FF-BAE9-BCA1706FF8B1}" type="sibTrans" cxnId="{599D5170-D55F-4C29-B771-F7C9FD4582A5}">
      <dgm:prSet/>
      <dgm:spPr/>
      <dgm:t>
        <a:bodyPr/>
        <a:lstStyle/>
        <a:p>
          <a:endParaRPr lang="en-US"/>
        </a:p>
      </dgm:t>
    </dgm:pt>
    <dgm:pt modelId="{8CA823CB-ECB7-485B-AC94-CEBD21D6AFF7}">
      <dgm:prSet custT="1"/>
      <dgm:spPr/>
      <dgm:t>
        <a:bodyPr/>
        <a:lstStyle/>
        <a:p>
          <a:pPr>
            <a:lnSpc>
              <a:spcPct val="100000"/>
            </a:lnSpc>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Launched 3 waves of mixed-method research as Copilot was integrated and expanded (n=21, 686, 598</a:t>
          </a:r>
          <a:r>
            <a:rPr lang="en-US" sz="1800" kern="1200" dirty="0">
              <a:latin typeface="Segoe UI" panose="020B0502040204020203" pitchFamily="34" charset="0"/>
              <a:cs typeface="Segoe UI" panose="020B0502040204020203" pitchFamily="34" charset="0"/>
            </a:rPr>
            <a:t>)</a:t>
          </a:r>
        </a:p>
      </dgm:t>
    </dgm:pt>
    <dgm:pt modelId="{C5C36066-4B74-4D1F-9517-A1875E59B874}" type="parTrans" cxnId="{0C7F43AE-FB7C-4E15-B2FA-B72D7BB99FEC}">
      <dgm:prSet/>
      <dgm:spPr/>
      <dgm:t>
        <a:bodyPr/>
        <a:lstStyle/>
        <a:p>
          <a:endParaRPr lang="en-US"/>
        </a:p>
      </dgm:t>
    </dgm:pt>
    <dgm:pt modelId="{C8214BA2-2EA9-42DF-A743-88FB2C675A6B}" type="sibTrans" cxnId="{0C7F43AE-FB7C-4E15-B2FA-B72D7BB99FEC}">
      <dgm:prSet/>
      <dgm:spPr/>
      <dgm:t>
        <a:bodyPr/>
        <a:lstStyle/>
        <a:p>
          <a:endParaRPr lang="en-US"/>
        </a:p>
      </dgm:t>
    </dgm:pt>
    <dgm:pt modelId="{FFB157F0-4703-4BC6-8056-1178E939B1FD}">
      <dgm:prSet custT="1"/>
      <dgm:spPr/>
      <dgm:t>
        <a:bodyPr/>
        <a:lstStyle/>
        <a:p>
          <a:pPr>
            <a:lnSpc>
              <a:spcPct val="100000"/>
            </a:lnSpc>
          </a:pPr>
          <a:r>
            <a:rPr lang="en-US" sz="1800" dirty="0">
              <a:latin typeface="Segoe UI" panose="020B0502040204020203" pitchFamily="34" charset="0"/>
              <a:cs typeface="Segoe UI" panose="020B0502040204020203" pitchFamily="34" charset="0"/>
            </a:rPr>
            <a:t>Created the AI UX Composite Score framework to track satisfaction, lack of trust, usefulness, and value over time</a:t>
          </a:r>
        </a:p>
      </dgm:t>
    </dgm:pt>
    <dgm:pt modelId="{E330A308-385C-439D-B4EA-DDE558F91DF2}" type="parTrans" cxnId="{6A137291-A9E9-4FD5-B434-47CC44AE306B}">
      <dgm:prSet/>
      <dgm:spPr/>
      <dgm:t>
        <a:bodyPr/>
        <a:lstStyle/>
        <a:p>
          <a:endParaRPr lang="en-US"/>
        </a:p>
      </dgm:t>
    </dgm:pt>
    <dgm:pt modelId="{DBE04C34-2526-4DBC-9679-1625AA120ED1}" type="sibTrans" cxnId="{6A137291-A9E9-4FD5-B434-47CC44AE306B}">
      <dgm:prSet/>
      <dgm:spPr/>
      <dgm:t>
        <a:bodyPr/>
        <a:lstStyle/>
        <a:p>
          <a:endParaRPr lang="en-US"/>
        </a:p>
      </dgm:t>
    </dgm:pt>
    <dgm:pt modelId="{F80EB335-8216-4570-8440-4D1E0E205D8C}">
      <dgm:prSet custT="1"/>
      <dgm:spPr/>
      <dgm:t>
        <a:bodyPr/>
        <a:lstStyle/>
        <a:p>
          <a:pPr>
            <a:lnSpc>
              <a:spcPct val="100000"/>
            </a:lnSpc>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Enabled data-informed product strategy across PM, Eng, and SLT/LT</a:t>
          </a:r>
        </a:p>
      </dgm:t>
    </dgm:pt>
    <dgm:pt modelId="{057FFBDC-02F3-40EF-9F5A-883340F22CEF}" type="parTrans" cxnId="{4CA9919B-7E9B-4226-A453-DC1B3390E9F3}">
      <dgm:prSet/>
      <dgm:spPr/>
      <dgm:t>
        <a:bodyPr/>
        <a:lstStyle/>
        <a:p>
          <a:endParaRPr lang="en-US"/>
        </a:p>
      </dgm:t>
    </dgm:pt>
    <dgm:pt modelId="{C8DC6AC4-EAE8-4760-A084-D4F70B3A0A35}" type="sibTrans" cxnId="{4CA9919B-7E9B-4226-A453-DC1B3390E9F3}">
      <dgm:prSet/>
      <dgm:spPr/>
      <dgm:t>
        <a:bodyPr/>
        <a:lstStyle/>
        <a:p>
          <a:endParaRPr lang="en-US"/>
        </a:p>
      </dgm:t>
    </dgm:pt>
    <dgm:pt modelId="{11ACA86E-9363-4096-9AC9-F891EF82F63B}" type="pres">
      <dgm:prSet presAssocID="{86314542-7C35-42AD-A1D3-3CA2FE53DB6C}" presName="root" presStyleCnt="0">
        <dgm:presLayoutVars>
          <dgm:dir/>
          <dgm:resizeHandles val="exact"/>
        </dgm:presLayoutVars>
      </dgm:prSet>
      <dgm:spPr/>
    </dgm:pt>
    <dgm:pt modelId="{F00F30EB-6A1A-4C83-8DB9-CA05E74D05CE}" type="pres">
      <dgm:prSet presAssocID="{2D35E94D-C37B-4B6A-8F0E-F5C00A451DBA}" presName="compNode" presStyleCnt="0"/>
      <dgm:spPr/>
    </dgm:pt>
    <dgm:pt modelId="{E65EC740-94B2-4BB7-818C-4D6CB72D0CED}" type="pres">
      <dgm:prSet presAssocID="{2D35E94D-C37B-4B6A-8F0E-F5C00A451DBA}" presName="bgRect" presStyleLbl="bgShp" presStyleIdx="0" presStyleCnt="4" custLinFactNeighborY="-197"/>
      <dgm:spPr/>
    </dgm:pt>
    <dgm:pt modelId="{5F956DD5-8523-4E19-966A-CA3ECE8ACD38}" type="pres">
      <dgm:prSet presAssocID="{2D35E94D-C37B-4B6A-8F0E-F5C00A451DBA}" presName="iconRect" presStyleLbl="node1" presStyleIdx="0" presStyleCnt="4" custLinFactNeighborY="606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3C92F5B-CC1A-4C8D-BFC7-506D537375D8}" type="pres">
      <dgm:prSet presAssocID="{2D35E94D-C37B-4B6A-8F0E-F5C00A451DBA}" presName="spaceRect" presStyleCnt="0"/>
      <dgm:spPr/>
    </dgm:pt>
    <dgm:pt modelId="{2448DDF8-7BD1-48E7-9EB0-F09A7A34EAFA}" type="pres">
      <dgm:prSet presAssocID="{2D35E94D-C37B-4B6A-8F0E-F5C00A451DBA}" presName="parTx" presStyleLbl="revTx" presStyleIdx="0" presStyleCnt="4">
        <dgm:presLayoutVars>
          <dgm:chMax val="0"/>
          <dgm:chPref val="0"/>
        </dgm:presLayoutVars>
      </dgm:prSet>
      <dgm:spPr/>
    </dgm:pt>
    <dgm:pt modelId="{589DAE9E-4E30-4E7E-A10A-DB38FD2434C1}" type="pres">
      <dgm:prSet presAssocID="{362DF9B9-8D17-47FF-BAE9-BCA1706FF8B1}" presName="sibTrans" presStyleCnt="0"/>
      <dgm:spPr/>
    </dgm:pt>
    <dgm:pt modelId="{924263E2-6C12-4267-B718-6E0C7DB93BA4}" type="pres">
      <dgm:prSet presAssocID="{8CA823CB-ECB7-485B-AC94-CEBD21D6AFF7}" presName="compNode" presStyleCnt="0"/>
      <dgm:spPr/>
    </dgm:pt>
    <dgm:pt modelId="{9E4BF7F4-F878-4522-BF6C-05FA2B5E23DB}" type="pres">
      <dgm:prSet presAssocID="{8CA823CB-ECB7-485B-AC94-CEBD21D6AFF7}" presName="bgRect" presStyleLbl="bgShp" presStyleIdx="1" presStyleCnt="4"/>
      <dgm:spPr/>
    </dgm:pt>
    <dgm:pt modelId="{1770F3C5-F6F4-4889-BBAA-3F3F6FCB4FD4}" type="pres">
      <dgm:prSet presAssocID="{8CA823CB-ECB7-485B-AC94-CEBD21D6AFF7}" presName="iconRect" presStyleLbl="node1" presStyleIdx="1" presStyleCnt="4" custLinFactNeighborY="606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ntt Chart with solid fill"/>
        </a:ext>
      </dgm:extLst>
    </dgm:pt>
    <dgm:pt modelId="{D5803CFD-3980-4EF9-A1B7-C54E4CE35734}" type="pres">
      <dgm:prSet presAssocID="{8CA823CB-ECB7-485B-AC94-CEBD21D6AFF7}" presName="spaceRect" presStyleCnt="0"/>
      <dgm:spPr/>
    </dgm:pt>
    <dgm:pt modelId="{9E6F986D-1720-4A29-B64A-DD4F2A56E14B}" type="pres">
      <dgm:prSet presAssocID="{8CA823CB-ECB7-485B-AC94-CEBD21D6AFF7}" presName="parTx" presStyleLbl="revTx" presStyleIdx="1" presStyleCnt="4">
        <dgm:presLayoutVars>
          <dgm:chMax val="0"/>
          <dgm:chPref val="0"/>
        </dgm:presLayoutVars>
      </dgm:prSet>
      <dgm:spPr/>
    </dgm:pt>
    <dgm:pt modelId="{7B6912FE-DE39-4B63-BEA1-BAC13DE0BD0C}" type="pres">
      <dgm:prSet presAssocID="{C8214BA2-2EA9-42DF-A743-88FB2C675A6B}" presName="sibTrans" presStyleCnt="0"/>
      <dgm:spPr/>
    </dgm:pt>
    <dgm:pt modelId="{E6011C99-E27B-4C88-9848-EA9BDA5809DD}" type="pres">
      <dgm:prSet presAssocID="{FFB157F0-4703-4BC6-8056-1178E939B1FD}" presName="compNode" presStyleCnt="0"/>
      <dgm:spPr/>
    </dgm:pt>
    <dgm:pt modelId="{95953B40-9484-41F7-8E87-64081327591D}" type="pres">
      <dgm:prSet presAssocID="{FFB157F0-4703-4BC6-8056-1178E939B1FD}" presName="bgRect" presStyleLbl="bgShp" presStyleIdx="2" presStyleCnt="4" custLinFactNeighborY="3337"/>
      <dgm:spPr/>
    </dgm:pt>
    <dgm:pt modelId="{6D4E5D73-CB42-4386-855A-1123176D8ED6}" type="pres">
      <dgm:prSet presAssocID="{FFB157F0-4703-4BC6-8056-1178E939B1F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bot with solid fill"/>
        </a:ext>
      </dgm:extLst>
    </dgm:pt>
    <dgm:pt modelId="{9CF1D240-8634-4A59-8CEF-1CA4982B2260}" type="pres">
      <dgm:prSet presAssocID="{FFB157F0-4703-4BC6-8056-1178E939B1FD}" presName="spaceRect" presStyleCnt="0"/>
      <dgm:spPr/>
    </dgm:pt>
    <dgm:pt modelId="{55FA4A71-CF3F-4F58-826C-1B339AE1F500}" type="pres">
      <dgm:prSet presAssocID="{FFB157F0-4703-4BC6-8056-1178E939B1FD}" presName="parTx" presStyleLbl="revTx" presStyleIdx="2" presStyleCnt="4">
        <dgm:presLayoutVars>
          <dgm:chMax val="0"/>
          <dgm:chPref val="0"/>
        </dgm:presLayoutVars>
      </dgm:prSet>
      <dgm:spPr/>
    </dgm:pt>
    <dgm:pt modelId="{5371E4A3-DDDF-4F41-A5E9-7981A0CF9E2A}" type="pres">
      <dgm:prSet presAssocID="{DBE04C34-2526-4DBC-9679-1625AA120ED1}" presName="sibTrans" presStyleCnt="0"/>
      <dgm:spPr/>
    </dgm:pt>
    <dgm:pt modelId="{57665078-DEFE-4375-898B-EB9B14BE3652}" type="pres">
      <dgm:prSet presAssocID="{F80EB335-8216-4570-8440-4D1E0E205D8C}" presName="compNode" presStyleCnt="0"/>
      <dgm:spPr/>
    </dgm:pt>
    <dgm:pt modelId="{75FD7AB0-1657-466E-B8BA-B52BB29FB793}" type="pres">
      <dgm:prSet presAssocID="{F80EB335-8216-4570-8440-4D1E0E205D8C}" presName="bgRect" presStyleLbl="bgShp" presStyleIdx="3" presStyleCnt="4" custLinFactNeighborY="197"/>
      <dgm:spPr/>
    </dgm:pt>
    <dgm:pt modelId="{25CA8368-A5BA-4908-BFFE-982C8D0691DF}" type="pres">
      <dgm:prSet presAssocID="{F80EB335-8216-4570-8440-4D1E0E205D8C}" presName="iconRect" presStyleLbl="node1" presStyleIdx="3" presStyleCnt="4" custLinFactNeighborY="606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ycle with People"/>
        </a:ext>
      </dgm:extLst>
    </dgm:pt>
    <dgm:pt modelId="{26F7F117-A776-4CE4-92BC-0C41ED5E83DE}" type="pres">
      <dgm:prSet presAssocID="{F80EB335-8216-4570-8440-4D1E0E205D8C}" presName="spaceRect" presStyleCnt="0"/>
      <dgm:spPr/>
    </dgm:pt>
    <dgm:pt modelId="{0755E473-F168-4FD8-B8B1-6E9A409B0C2E}" type="pres">
      <dgm:prSet presAssocID="{F80EB335-8216-4570-8440-4D1E0E205D8C}" presName="parTx" presStyleLbl="revTx" presStyleIdx="3" presStyleCnt="4">
        <dgm:presLayoutVars>
          <dgm:chMax val="0"/>
          <dgm:chPref val="0"/>
        </dgm:presLayoutVars>
      </dgm:prSet>
      <dgm:spPr/>
    </dgm:pt>
  </dgm:ptLst>
  <dgm:cxnLst>
    <dgm:cxn modelId="{599D5170-D55F-4C29-B771-F7C9FD4582A5}" srcId="{86314542-7C35-42AD-A1D3-3CA2FE53DB6C}" destId="{2D35E94D-C37B-4B6A-8F0E-F5C00A451DBA}" srcOrd="0" destOrd="0" parTransId="{3B3AD1DA-D932-42F9-B988-970361E73F71}" sibTransId="{362DF9B9-8D17-47FF-BAE9-BCA1706FF8B1}"/>
    <dgm:cxn modelId="{6A137291-A9E9-4FD5-B434-47CC44AE306B}" srcId="{86314542-7C35-42AD-A1D3-3CA2FE53DB6C}" destId="{FFB157F0-4703-4BC6-8056-1178E939B1FD}" srcOrd="2" destOrd="0" parTransId="{E330A308-385C-439D-B4EA-DDE558F91DF2}" sibTransId="{DBE04C34-2526-4DBC-9679-1625AA120ED1}"/>
    <dgm:cxn modelId="{383CAF91-22F0-4E00-984A-D5434AC73093}" type="presOf" srcId="{2D35E94D-C37B-4B6A-8F0E-F5C00A451DBA}" destId="{2448DDF8-7BD1-48E7-9EB0-F09A7A34EAFA}" srcOrd="0" destOrd="0" presId="urn:microsoft.com/office/officeart/2018/2/layout/IconVerticalSolidList"/>
    <dgm:cxn modelId="{CEB79599-D28A-49ED-9AA5-6BE95F07AAB7}" type="presOf" srcId="{86314542-7C35-42AD-A1D3-3CA2FE53DB6C}" destId="{11ACA86E-9363-4096-9AC9-F891EF82F63B}" srcOrd="0" destOrd="0" presId="urn:microsoft.com/office/officeart/2018/2/layout/IconVerticalSolidList"/>
    <dgm:cxn modelId="{4CA9919B-7E9B-4226-A453-DC1B3390E9F3}" srcId="{86314542-7C35-42AD-A1D3-3CA2FE53DB6C}" destId="{F80EB335-8216-4570-8440-4D1E0E205D8C}" srcOrd="3" destOrd="0" parTransId="{057FFBDC-02F3-40EF-9F5A-883340F22CEF}" sibTransId="{C8DC6AC4-EAE8-4760-A084-D4F70B3A0A35}"/>
    <dgm:cxn modelId="{0C7F43AE-FB7C-4E15-B2FA-B72D7BB99FEC}" srcId="{86314542-7C35-42AD-A1D3-3CA2FE53DB6C}" destId="{8CA823CB-ECB7-485B-AC94-CEBD21D6AFF7}" srcOrd="1" destOrd="0" parTransId="{C5C36066-4B74-4D1F-9517-A1875E59B874}" sibTransId="{C8214BA2-2EA9-42DF-A743-88FB2C675A6B}"/>
    <dgm:cxn modelId="{953EA2C2-AD62-4632-8A6C-93351032857F}" type="presOf" srcId="{FFB157F0-4703-4BC6-8056-1178E939B1FD}" destId="{55FA4A71-CF3F-4F58-826C-1B339AE1F500}" srcOrd="0" destOrd="0" presId="urn:microsoft.com/office/officeart/2018/2/layout/IconVerticalSolidList"/>
    <dgm:cxn modelId="{BDFC1FDE-0412-4CCC-974D-2D247A34121E}" type="presOf" srcId="{8CA823CB-ECB7-485B-AC94-CEBD21D6AFF7}" destId="{9E6F986D-1720-4A29-B64A-DD4F2A56E14B}" srcOrd="0" destOrd="0" presId="urn:microsoft.com/office/officeart/2018/2/layout/IconVerticalSolidList"/>
    <dgm:cxn modelId="{295202F8-9372-44B8-8E1D-C62F945F8A00}" type="presOf" srcId="{F80EB335-8216-4570-8440-4D1E0E205D8C}" destId="{0755E473-F168-4FD8-B8B1-6E9A409B0C2E}" srcOrd="0" destOrd="0" presId="urn:microsoft.com/office/officeart/2018/2/layout/IconVerticalSolidList"/>
    <dgm:cxn modelId="{BB2E3239-0D68-49A8-B736-B10DB0424FD3}" type="presParOf" srcId="{11ACA86E-9363-4096-9AC9-F891EF82F63B}" destId="{F00F30EB-6A1A-4C83-8DB9-CA05E74D05CE}" srcOrd="0" destOrd="0" presId="urn:microsoft.com/office/officeart/2018/2/layout/IconVerticalSolidList"/>
    <dgm:cxn modelId="{68085A85-5205-4CEA-AFAC-9D3A6D5A2EF9}" type="presParOf" srcId="{F00F30EB-6A1A-4C83-8DB9-CA05E74D05CE}" destId="{E65EC740-94B2-4BB7-818C-4D6CB72D0CED}" srcOrd="0" destOrd="0" presId="urn:microsoft.com/office/officeart/2018/2/layout/IconVerticalSolidList"/>
    <dgm:cxn modelId="{2F6274D0-ED98-4703-A35C-9871897439C3}" type="presParOf" srcId="{F00F30EB-6A1A-4C83-8DB9-CA05E74D05CE}" destId="{5F956DD5-8523-4E19-966A-CA3ECE8ACD38}" srcOrd="1" destOrd="0" presId="urn:microsoft.com/office/officeart/2018/2/layout/IconVerticalSolidList"/>
    <dgm:cxn modelId="{1B465E67-8A1B-4D87-882D-DC56D1D878B2}" type="presParOf" srcId="{F00F30EB-6A1A-4C83-8DB9-CA05E74D05CE}" destId="{83C92F5B-CC1A-4C8D-BFC7-506D537375D8}" srcOrd="2" destOrd="0" presId="urn:microsoft.com/office/officeart/2018/2/layout/IconVerticalSolidList"/>
    <dgm:cxn modelId="{FE4A1322-53A1-4E39-AA10-8BE3D2D71BA2}" type="presParOf" srcId="{F00F30EB-6A1A-4C83-8DB9-CA05E74D05CE}" destId="{2448DDF8-7BD1-48E7-9EB0-F09A7A34EAFA}" srcOrd="3" destOrd="0" presId="urn:microsoft.com/office/officeart/2018/2/layout/IconVerticalSolidList"/>
    <dgm:cxn modelId="{0C0F2F46-7191-4CE1-B757-31945F587F7D}" type="presParOf" srcId="{11ACA86E-9363-4096-9AC9-F891EF82F63B}" destId="{589DAE9E-4E30-4E7E-A10A-DB38FD2434C1}" srcOrd="1" destOrd="0" presId="urn:microsoft.com/office/officeart/2018/2/layout/IconVerticalSolidList"/>
    <dgm:cxn modelId="{649F2146-81D2-475B-9595-BBE8A6BD70F7}" type="presParOf" srcId="{11ACA86E-9363-4096-9AC9-F891EF82F63B}" destId="{924263E2-6C12-4267-B718-6E0C7DB93BA4}" srcOrd="2" destOrd="0" presId="urn:microsoft.com/office/officeart/2018/2/layout/IconVerticalSolidList"/>
    <dgm:cxn modelId="{AEDB03A3-2CF2-4465-9634-2AE8E19B5C7A}" type="presParOf" srcId="{924263E2-6C12-4267-B718-6E0C7DB93BA4}" destId="{9E4BF7F4-F878-4522-BF6C-05FA2B5E23DB}" srcOrd="0" destOrd="0" presId="urn:microsoft.com/office/officeart/2018/2/layout/IconVerticalSolidList"/>
    <dgm:cxn modelId="{14E3D96D-F493-4008-B1BD-6E0FC0D95092}" type="presParOf" srcId="{924263E2-6C12-4267-B718-6E0C7DB93BA4}" destId="{1770F3C5-F6F4-4889-BBAA-3F3F6FCB4FD4}" srcOrd="1" destOrd="0" presId="urn:microsoft.com/office/officeart/2018/2/layout/IconVerticalSolidList"/>
    <dgm:cxn modelId="{C5EE6BEF-C340-48CE-94AD-F4106F117E29}" type="presParOf" srcId="{924263E2-6C12-4267-B718-6E0C7DB93BA4}" destId="{D5803CFD-3980-4EF9-A1B7-C54E4CE35734}" srcOrd="2" destOrd="0" presId="urn:microsoft.com/office/officeart/2018/2/layout/IconVerticalSolidList"/>
    <dgm:cxn modelId="{9BC5896F-8200-45D7-8274-A9DDAC9F0D6E}" type="presParOf" srcId="{924263E2-6C12-4267-B718-6E0C7DB93BA4}" destId="{9E6F986D-1720-4A29-B64A-DD4F2A56E14B}" srcOrd="3" destOrd="0" presId="urn:microsoft.com/office/officeart/2018/2/layout/IconVerticalSolidList"/>
    <dgm:cxn modelId="{1F75DC82-EE87-4F14-A849-9A65C5E679E2}" type="presParOf" srcId="{11ACA86E-9363-4096-9AC9-F891EF82F63B}" destId="{7B6912FE-DE39-4B63-BEA1-BAC13DE0BD0C}" srcOrd="3" destOrd="0" presId="urn:microsoft.com/office/officeart/2018/2/layout/IconVerticalSolidList"/>
    <dgm:cxn modelId="{43042B7C-01AC-437E-ABD6-7AABDE564F01}" type="presParOf" srcId="{11ACA86E-9363-4096-9AC9-F891EF82F63B}" destId="{E6011C99-E27B-4C88-9848-EA9BDA5809DD}" srcOrd="4" destOrd="0" presId="urn:microsoft.com/office/officeart/2018/2/layout/IconVerticalSolidList"/>
    <dgm:cxn modelId="{5111EDA5-6172-44E1-AFCE-0A9AF7D57C4B}" type="presParOf" srcId="{E6011C99-E27B-4C88-9848-EA9BDA5809DD}" destId="{95953B40-9484-41F7-8E87-64081327591D}" srcOrd="0" destOrd="0" presId="urn:microsoft.com/office/officeart/2018/2/layout/IconVerticalSolidList"/>
    <dgm:cxn modelId="{49CD6130-5406-4223-AE47-87D926C6A0D1}" type="presParOf" srcId="{E6011C99-E27B-4C88-9848-EA9BDA5809DD}" destId="{6D4E5D73-CB42-4386-855A-1123176D8ED6}" srcOrd="1" destOrd="0" presId="urn:microsoft.com/office/officeart/2018/2/layout/IconVerticalSolidList"/>
    <dgm:cxn modelId="{4D8CC970-0C7F-441A-B48D-3CC01B17130E}" type="presParOf" srcId="{E6011C99-E27B-4C88-9848-EA9BDA5809DD}" destId="{9CF1D240-8634-4A59-8CEF-1CA4982B2260}" srcOrd="2" destOrd="0" presId="urn:microsoft.com/office/officeart/2018/2/layout/IconVerticalSolidList"/>
    <dgm:cxn modelId="{C60D0BB5-27BA-444E-A034-BF5FF3420C3A}" type="presParOf" srcId="{E6011C99-E27B-4C88-9848-EA9BDA5809DD}" destId="{55FA4A71-CF3F-4F58-826C-1B339AE1F500}" srcOrd="3" destOrd="0" presId="urn:microsoft.com/office/officeart/2018/2/layout/IconVerticalSolidList"/>
    <dgm:cxn modelId="{4F53E4C8-6D1A-44F0-A6DB-B5973BA698AB}" type="presParOf" srcId="{11ACA86E-9363-4096-9AC9-F891EF82F63B}" destId="{5371E4A3-DDDF-4F41-A5E9-7981A0CF9E2A}" srcOrd="5" destOrd="0" presId="urn:microsoft.com/office/officeart/2018/2/layout/IconVerticalSolidList"/>
    <dgm:cxn modelId="{E0524C0E-C9C4-48B9-A29C-F9DA29CD6348}" type="presParOf" srcId="{11ACA86E-9363-4096-9AC9-F891EF82F63B}" destId="{57665078-DEFE-4375-898B-EB9B14BE3652}" srcOrd="6" destOrd="0" presId="urn:microsoft.com/office/officeart/2018/2/layout/IconVerticalSolidList"/>
    <dgm:cxn modelId="{E0A47BF4-0387-464F-8532-A2E1E6CA831C}" type="presParOf" srcId="{57665078-DEFE-4375-898B-EB9B14BE3652}" destId="{75FD7AB0-1657-466E-B8BA-B52BB29FB793}" srcOrd="0" destOrd="0" presId="urn:microsoft.com/office/officeart/2018/2/layout/IconVerticalSolidList"/>
    <dgm:cxn modelId="{69011356-790F-47C4-87ED-DD9ECDF45939}" type="presParOf" srcId="{57665078-DEFE-4375-898B-EB9B14BE3652}" destId="{25CA8368-A5BA-4908-BFFE-982C8D0691DF}" srcOrd="1" destOrd="0" presId="urn:microsoft.com/office/officeart/2018/2/layout/IconVerticalSolidList"/>
    <dgm:cxn modelId="{4F0E70DD-960F-469D-A172-5D6D7C32FB87}" type="presParOf" srcId="{57665078-DEFE-4375-898B-EB9B14BE3652}" destId="{26F7F117-A776-4CE4-92BC-0C41ED5E83DE}" srcOrd="2" destOrd="0" presId="urn:microsoft.com/office/officeart/2018/2/layout/IconVerticalSolidList"/>
    <dgm:cxn modelId="{9AE97226-290B-4193-83FB-D614A508E905}" type="presParOf" srcId="{57665078-DEFE-4375-898B-EB9B14BE3652}" destId="{0755E473-F168-4FD8-B8B1-6E9A409B0C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AF241C-8C27-406A-8E1A-C8DCFA32448B}"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US"/>
        </a:p>
      </dgm:t>
    </dgm:pt>
    <dgm:pt modelId="{B5885AA2-F493-49BF-A1AE-76FAD723805A}">
      <dgm:prSet phldrT="[Text]" custT="1"/>
      <dgm:spPr>
        <a:solidFill>
          <a:srgbClr val="5C9277"/>
        </a:solidFill>
        <a:ln w="38100">
          <a:noFill/>
        </a:ln>
      </dgm:spPr>
      <dgm:t>
        <a:bodyPr/>
        <a:lstStyle/>
        <a:p>
          <a:r>
            <a:rPr lang="en-US" sz="1600" b="1" dirty="0">
              <a:solidFill>
                <a:schemeClr val="bg1"/>
              </a:solidFill>
              <a:latin typeface="Segoe UI" panose="020B0502040204020203" pitchFamily="34" charset="0"/>
              <a:cs typeface="Segoe UI" panose="020B0502040204020203" pitchFamily="34" charset="0"/>
            </a:rPr>
            <a:t>USEFUL</a:t>
          </a:r>
        </a:p>
      </dgm:t>
    </dgm:pt>
    <dgm:pt modelId="{78A058A7-EBFC-4612-B910-92116E35D6AF}" type="par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793E1ACF-27F0-4682-80C4-D6F6EFFEC48A}" type="sib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1EDC20B3-86D0-4D3B-83A8-5AD56C45868B}">
      <dgm:prSet phldrT="[Text]" custT="1"/>
      <dgm:spPr>
        <a:solidFill>
          <a:srgbClr val="4A609B"/>
        </a:solidFill>
        <a:ln w="38100">
          <a:noFill/>
        </a:ln>
      </dgm:spPr>
      <dgm:t>
        <a:bodyPr/>
        <a:lstStyle/>
        <a:p>
          <a:r>
            <a:rPr lang="en-US" sz="1600" b="1" dirty="0">
              <a:solidFill>
                <a:schemeClr val="bg1"/>
              </a:solidFill>
              <a:latin typeface="Segoe UI" panose="020B0502040204020203" pitchFamily="34" charset="0"/>
              <a:cs typeface="Segoe UI" panose="020B0502040204020203" pitchFamily="34" charset="0"/>
            </a:rPr>
            <a:t>USABLE</a:t>
          </a:r>
        </a:p>
      </dgm:t>
    </dgm:pt>
    <dgm:pt modelId="{A45BD4A8-77D7-4038-B5C1-4369A0F34841}" type="par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F9299EFE-DBD0-4FF5-B436-DB97A8C6697A}" type="sib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060BA5C0-55CB-4D0D-874D-0BF7812E71B6}">
      <dgm:prSet phldrT="[Text]" custT="1"/>
      <dgm:spPr>
        <a:solidFill>
          <a:srgbClr val="66AC64"/>
        </a:solidFill>
        <a:ln w="38100">
          <a:noFill/>
        </a:ln>
      </dgm:spPr>
      <dgm:t>
        <a:bodyPr/>
        <a:lstStyle/>
        <a:p>
          <a:endParaRPr lang="en-US" sz="1600" b="1">
            <a:solidFill>
              <a:schemeClr val="tx1"/>
            </a:solidFill>
            <a:latin typeface="Segoe UI" panose="020B0502040204020203" pitchFamily="34" charset="0"/>
            <a:cs typeface="Segoe UI" panose="020B0502040204020203" pitchFamily="34" charset="0"/>
          </a:endParaRPr>
        </a:p>
      </dgm:t>
    </dgm:pt>
    <dgm:pt modelId="{8B661C59-6E19-443E-8050-97D583448962}" type="par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4D10A79F-2005-451D-82D6-9BE5BDCDD731}" type="sib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3C2AA77D-7BD4-4617-A0A1-4EDA270E6B60}">
      <dgm:prSet phldrT="[Text]" custT="1"/>
      <dgm:spPr>
        <a:solidFill>
          <a:srgbClr val="52768B"/>
        </a:solidFill>
        <a:ln w="38100">
          <a:noFill/>
        </a:ln>
      </dgm:spPr>
      <dgm:t>
        <a:bodyPr/>
        <a:lstStyle/>
        <a:p>
          <a:r>
            <a:rPr lang="en-US" sz="1600" b="1" dirty="0">
              <a:solidFill>
                <a:schemeClr val="bg1"/>
              </a:solidFill>
              <a:latin typeface="Segoe UI" panose="020B0502040204020203" pitchFamily="34" charset="0"/>
              <a:cs typeface="Segoe UI" panose="020B0502040204020203" pitchFamily="34" charset="0"/>
            </a:rPr>
            <a:t>VALID</a:t>
          </a:r>
        </a:p>
      </dgm:t>
    </dgm:pt>
    <dgm:pt modelId="{B0D5AB36-EE73-4A49-B06E-0C3F013079A0}" type="par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C220FDD2-BCD0-467B-BD61-EE608AC09280}" type="sib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EB6C356E-4124-45DC-8F08-0D5D441234F1}" type="pres">
      <dgm:prSet presAssocID="{D1AF241C-8C27-406A-8E1A-C8DCFA32448B}" presName="Name0" presStyleCnt="0">
        <dgm:presLayoutVars>
          <dgm:dir/>
          <dgm:animLvl val="lvl"/>
          <dgm:resizeHandles val="exact"/>
        </dgm:presLayoutVars>
      </dgm:prSet>
      <dgm:spPr/>
    </dgm:pt>
    <dgm:pt modelId="{2FE172E5-C55B-4726-8026-EA457BDDEC7C}" type="pres">
      <dgm:prSet presAssocID="{060BA5C0-55CB-4D0D-874D-0BF7812E71B6}" presName="Name8" presStyleCnt="0"/>
      <dgm:spPr/>
    </dgm:pt>
    <dgm:pt modelId="{4CDED151-C803-4A64-BB99-77C22A680069}" type="pres">
      <dgm:prSet presAssocID="{060BA5C0-55CB-4D0D-874D-0BF7812E71B6}" presName="level" presStyleLbl="node1" presStyleIdx="0" presStyleCnt="4">
        <dgm:presLayoutVars>
          <dgm:chMax val="1"/>
          <dgm:bulletEnabled val="1"/>
        </dgm:presLayoutVars>
      </dgm:prSet>
      <dgm:spPr/>
    </dgm:pt>
    <dgm:pt modelId="{3F60F4DC-2690-404C-803E-5B2AF435882A}" type="pres">
      <dgm:prSet presAssocID="{060BA5C0-55CB-4D0D-874D-0BF7812E71B6}" presName="levelTx" presStyleLbl="revTx" presStyleIdx="0" presStyleCnt="0">
        <dgm:presLayoutVars>
          <dgm:chMax val="1"/>
          <dgm:bulletEnabled val="1"/>
        </dgm:presLayoutVars>
      </dgm:prSet>
      <dgm:spPr/>
    </dgm:pt>
    <dgm:pt modelId="{13F3DF18-0E6D-4266-B4D3-167103F45973}" type="pres">
      <dgm:prSet presAssocID="{B5885AA2-F493-49BF-A1AE-76FAD723805A}" presName="Name8" presStyleCnt="0"/>
      <dgm:spPr/>
    </dgm:pt>
    <dgm:pt modelId="{31D341FF-B6E5-4F84-B610-540494656E48}" type="pres">
      <dgm:prSet presAssocID="{B5885AA2-F493-49BF-A1AE-76FAD723805A}" presName="level" presStyleLbl="node1" presStyleIdx="1" presStyleCnt="4">
        <dgm:presLayoutVars>
          <dgm:chMax val="1"/>
          <dgm:bulletEnabled val="1"/>
        </dgm:presLayoutVars>
      </dgm:prSet>
      <dgm:spPr/>
    </dgm:pt>
    <dgm:pt modelId="{B49685B7-8A3C-412F-9F80-C27EB43DE643}" type="pres">
      <dgm:prSet presAssocID="{B5885AA2-F493-49BF-A1AE-76FAD723805A}" presName="levelTx" presStyleLbl="revTx" presStyleIdx="0" presStyleCnt="0">
        <dgm:presLayoutVars>
          <dgm:chMax val="1"/>
          <dgm:bulletEnabled val="1"/>
        </dgm:presLayoutVars>
      </dgm:prSet>
      <dgm:spPr/>
    </dgm:pt>
    <dgm:pt modelId="{7276B909-6FBF-4F05-B33B-F7E5E8EE9972}" type="pres">
      <dgm:prSet presAssocID="{3C2AA77D-7BD4-4617-A0A1-4EDA270E6B60}" presName="Name8" presStyleCnt="0"/>
      <dgm:spPr/>
    </dgm:pt>
    <dgm:pt modelId="{23B6FE71-37E7-4A0A-B66E-C723F1ED97C5}" type="pres">
      <dgm:prSet presAssocID="{3C2AA77D-7BD4-4617-A0A1-4EDA270E6B60}" presName="level" presStyleLbl="node1" presStyleIdx="2" presStyleCnt="4">
        <dgm:presLayoutVars>
          <dgm:chMax val="1"/>
          <dgm:bulletEnabled val="1"/>
        </dgm:presLayoutVars>
      </dgm:prSet>
      <dgm:spPr/>
    </dgm:pt>
    <dgm:pt modelId="{00485449-E899-40CF-9797-8DF2A4766ECE}" type="pres">
      <dgm:prSet presAssocID="{3C2AA77D-7BD4-4617-A0A1-4EDA270E6B60}" presName="levelTx" presStyleLbl="revTx" presStyleIdx="0" presStyleCnt="0">
        <dgm:presLayoutVars>
          <dgm:chMax val="1"/>
          <dgm:bulletEnabled val="1"/>
        </dgm:presLayoutVars>
      </dgm:prSet>
      <dgm:spPr/>
    </dgm:pt>
    <dgm:pt modelId="{A6E605B4-99BA-47FC-8E4F-917A7BA5A0A6}" type="pres">
      <dgm:prSet presAssocID="{1EDC20B3-86D0-4D3B-83A8-5AD56C45868B}" presName="Name8" presStyleCnt="0"/>
      <dgm:spPr/>
    </dgm:pt>
    <dgm:pt modelId="{A0723B93-6759-4B32-BEE3-67099EFEE693}" type="pres">
      <dgm:prSet presAssocID="{1EDC20B3-86D0-4D3B-83A8-5AD56C45868B}" presName="level" presStyleLbl="node1" presStyleIdx="3" presStyleCnt="4">
        <dgm:presLayoutVars>
          <dgm:chMax val="1"/>
          <dgm:bulletEnabled val="1"/>
        </dgm:presLayoutVars>
      </dgm:prSet>
      <dgm:spPr/>
    </dgm:pt>
    <dgm:pt modelId="{6B2E652E-F18C-4107-B1E3-B8CB7AFC9D35}" type="pres">
      <dgm:prSet presAssocID="{1EDC20B3-86D0-4D3B-83A8-5AD56C45868B}" presName="levelTx" presStyleLbl="revTx" presStyleIdx="0" presStyleCnt="0">
        <dgm:presLayoutVars>
          <dgm:chMax val="1"/>
          <dgm:bulletEnabled val="1"/>
        </dgm:presLayoutVars>
      </dgm:prSet>
      <dgm:spPr/>
    </dgm:pt>
  </dgm:ptLst>
  <dgm:cxnLst>
    <dgm:cxn modelId="{396BC029-7C5D-4133-98F2-D003100FB97E}" type="presOf" srcId="{D1AF241C-8C27-406A-8E1A-C8DCFA32448B}" destId="{EB6C356E-4124-45DC-8F08-0D5D441234F1}" srcOrd="0" destOrd="0" presId="urn:microsoft.com/office/officeart/2005/8/layout/pyramid1"/>
    <dgm:cxn modelId="{22E2E73F-F768-41FA-8B6F-758F55183017}" type="presOf" srcId="{B5885AA2-F493-49BF-A1AE-76FAD723805A}" destId="{31D341FF-B6E5-4F84-B610-540494656E48}" srcOrd="0" destOrd="0" presId="urn:microsoft.com/office/officeart/2005/8/layout/pyramid1"/>
    <dgm:cxn modelId="{8E86AD60-0D9C-43CC-8827-57EEFAE5501F}" type="presOf" srcId="{3C2AA77D-7BD4-4617-A0A1-4EDA270E6B60}" destId="{00485449-E899-40CF-9797-8DF2A4766ECE}" srcOrd="1" destOrd="0" presId="urn:microsoft.com/office/officeart/2005/8/layout/pyramid1"/>
    <dgm:cxn modelId="{A8871687-2788-4F9E-A771-5408DA1DCBBE}" type="presOf" srcId="{060BA5C0-55CB-4D0D-874D-0BF7812E71B6}" destId="{3F60F4DC-2690-404C-803E-5B2AF435882A}" srcOrd="1" destOrd="0" presId="urn:microsoft.com/office/officeart/2005/8/layout/pyramid1"/>
    <dgm:cxn modelId="{66DB1D8C-EE95-4C35-AB51-5C6A12124031}" type="presOf" srcId="{060BA5C0-55CB-4D0D-874D-0BF7812E71B6}" destId="{4CDED151-C803-4A64-BB99-77C22A680069}" srcOrd="0" destOrd="0" presId="urn:microsoft.com/office/officeart/2005/8/layout/pyramid1"/>
    <dgm:cxn modelId="{108B8EB9-B73E-45C0-AB03-D562D3DFDF33}" srcId="{D1AF241C-8C27-406A-8E1A-C8DCFA32448B}" destId="{B5885AA2-F493-49BF-A1AE-76FAD723805A}" srcOrd="1" destOrd="0" parTransId="{78A058A7-EBFC-4612-B910-92116E35D6AF}" sibTransId="{793E1ACF-27F0-4682-80C4-D6F6EFFEC48A}"/>
    <dgm:cxn modelId="{0DD1BDBC-1F9A-4DCB-832D-151708B807CB}" type="presOf" srcId="{1EDC20B3-86D0-4D3B-83A8-5AD56C45868B}" destId="{A0723B93-6759-4B32-BEE3-67099EFEE693}" srcOrd="0" destOrd="0" presId="urn:microsoft.com/office/officeart/2005/8/layout/pyramid1"/>
    <dgm:cxn modelId="{A2F6E8BC-D2D6-4F11-920A-10A2FE999755}" srcId="{D1AF241C-8C27-406A-8E1A-C8DCFA32448B}" destId="{060BA5C0-55CB-4D0D-874D-0BF7812E71B6}" srcOrd="0" destOrd="0" parTransId="{8B661C59-6E19-443E-8050-97D583448962}" sibTransId="{4D10A79F-2005-451D-82D6-9BE5BDCDD731}"/>
    <dgm:cxn modelId="{FBC819D7-CE26-44E9-9866-6C8ACB6BD5CA}" type="presOf" srcId="{3C2AA77D-7BD4-4617-A0A1-4EDA270E6B60}" destId="{23B6FE71-37E7-4A0A-B66E-C723F1ED97C5}" srcOrd="0" destOrd="0" presId="urn:microsoft.com/office/officeart/2005/8/layout/pyramid1"/>
    <dgm:cxn modelId="{ADC5E3D9-8D15-4A60-8652-9E56E23214F6}" srcId="{D1AF241C-8C27-406A-8E1A-C8DCFA32448B}" destId="{1EDC20B3-86D0-4D3B-83A8-5AD56C45868B}" srcOrd="3" destOrd="0" parTransId="{A45BD4A8-77D7-4038-B5C1-4369A0F34841}" sibTransId="{F9299EFE-DBD0-4FF5-B436-DB97A8C6697A}"/>
    <dgm:cxn modelId="{6CBE8CDA-4615-4523-8953-4C6CB748BF30}" srcId="{D1AF241C-8C27-406A-8E1A-C8DCFA32448B}" destId="{3C2AA77D-7BD4-4617-A0A1-4EDA270E6B60}" srcOrd="2" destOrd="0" parTransId="{B0D5AB36-EE73-4A49-B06E-0C3F013079A0}" sibTransId="{C220FDD2-BCD0-467B-BD61-EE608AC09280}"/>
    <dgm:cxn modelId="{900E6DF0-0EEA-4F04-951B-72B9FDC831B1}" type="presOf" srcId="{B5885AA2-F493-49BF-A1AE-76FAD723805A}" destId="{B49685B7-8A3C-412F-9F80-C27EB43DE643}" srcOrd="1" destOrd="0" presId="urn:microsoft.com/office/officeart/2005/8/layout/pyramid1"/>
    <dgm:cxn modelId="{B1D4DEF4-4454-45DC-83DB-FF613EB5DC66}" type="presOf" srcId="{1EDC20B3-86D0-4D3B-83A8-5AD56C45868B}" destId="{6B2E652E-F18C-4107-B1E3-B8CB7AFC9D35}" srcOrd="1" destOrd="0" presId="urn:microsoft.com/office/officeart/2005/8/layout/pyramid1"/>
    <dgm:cxn modelId="{15990402-B6D0-404D-A655-B9C507FF326D}" type="presParOf" srcId="{EB6C356E-4124-45DC-8F08-0D5D441234F1}" destId="{2FE172E5-C55B-4726-8026-EA457BDDEC7C}" srcOrd="0" destOrd="0" presId="urn:microsoft.com/office/officeart/2005/8/layout/pyramid1"/>
    <dgm:cxn modelId="{BB6DA272-52FA-4548-8B5F-DB5F8C79C3CB}" type="presParOf" srcId="{2FE172E5-C55B-4726-8026-EA457BDDEC7C}" destId="{4CDED151-C803-4A64-BB99-77C22A680069}" srcOrd="0" destOrd="0" presId="urn:microsoft.com/office/officeart/2005/8/layout/pyramid1"/>
    <dgm:cxn modelId="{5CE57FE0-F5B5-453C-B3A6-6828CF12B5C4}" type="presParOf" srcId="{2FE172E5-C55B-4726-8026-EA457BDDEC7C}" destId="{3F60F4DC-2690-404C-803E-5B2AF435882A}" srcOrd="1" destOrd="0" presId="urn:microsoft.com/office/officeart/2005/8/layout/pyramid1"/>
    <dgm:cxn modelId="{CE1C676D-78A2-41E4-8FB4-8885DCDD187D}" type="presParOf" srcId="{EB6C356E-4124-45DC-8F08-0D5D441234F1}" destId="{13F3DF18-0E6D-4266-B4D3-167103F45973}" srcOrd="1" destOrd="0" presId="urn:microsoft.com/office/officeart/2005/8/layout/pyramid1"/>
    <dgm:cxn modelId="{55716F0E-E8D8-4CC0-AAC0-58231FA06BCD}" type="presParOf" srcId="{13F3DF18-0E6D-4266-B4D3-167103F45973}" destId="{31D341FF-B6E5-4F84-B610-540494656E48}" srcOrd="0" destOrd="0" presId="urn:microsoft.com/office/officeart/2005/8/layout/pyramid1"/>
    <dgm:cxn modelId="{02DDD54C-7EEB-44C9-BE40-C6884B6FF4B2}" type="presParOf" srcId="{13F3DF18-0E6D-4266-B4D3-167103F45973}" destId="{B49685B7-8A3C-412F-9F80-C27EB43DE643}" srcOrd="1" destOrd="0" presId="urn:microsoft.com/office/officeart/2005/8/layout/pyramid1"/>
    <dgm:cxn modelId="{DC871F6E-F6DC-475E-A377-A0F85B8D489C}" type="presParOf" srcId="{EB6C356E-4124-45DC-8F08-0D5D441234F1}" destId="{7276B909-6FBF-4F05-B33B-F7E5E8EE9972}" srcOrd="2" destOrd="0" presId="urn:microsoft.com/office/officeart/2005/8/layout/pyramid1"/>
    <dgm:cxn modelId="{014D693D-A29B-417A-AA4B-088DDE99E9F9}" type="presParOf" srcId="{7276B909-6FBF-4F05-B33B-F7E5E8EE9972}" destId="{23B6FE71-37E7-4A0A-B66E-C723F1ED97C5}" srcOrd="0" destOrd="0" presId="urn:microsoft.com/office/officeart/2005/8/layout/pyramid1"/>
    <dgm:cxn modelId="{FB21EA12-998E-4CED-A719-E8FF6FAA488C}" type="presParOf" srcId="{7276B909-6FBF-4F05-B33B-F7E5E8EE9972}" destId="{00485449-E899-40CF-9797-8DF2A4766ECE}" srcOrd="1" destOrd="0" presId="urn:microsoft.com/office/officeart/2005/8/layout/pyramid1"/>
    <dgm:cxn modelId="{8877C2BB-2878-4605-BFBF-C8D5497CA0B2}" type="presParOf" srcId="{EB6C356E-4124-45DC-8F08-0D5D441234F1}" destId="{A6E605B4-99BA-47FC-8E4F-917A7BA5A0A6}" srcOrd="3" destOrd="0" presId="urn:microsoft.com/office/officeart/2005/8/layout/pyramid1"/>
    <dgm:cxn modelId="{8A6A12E2-5EC8-4DD3-93C0-8C8B1A0710FD}" type="presParOf" srcId="{A6E605B4-99BA-47FC-8E4F-917A7BA5A0A6}" destId="{A0723B93-6759-4B32-BEE3-67099EFEE693}" srcOrd="0" destOrd="0" presId="urn:microsoft.com/office/officeart/2005/8/layout/pyramid1"/>
    <dgm:cxn modelId="{775B0271-2F3F-433A-93B6-6B1A57F0580C}" type="presParOf" srcId="{A6E605B4-99BA-47FC-8E4F-917A7BA5A0A6}" destId="{6B2E652E-F18C-4107-B1E3-B8CB7AFC9D35}"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AF241C-8C27-406A-8E1A-C8DCFA32448B}"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US"/>
        </a:p>
      </dgm:t>
    </dgm:pt>
    <dgm:pt modelId="{B5885AA2-F493-49BF-A1AE-76FAD723805A}">
      <dgm:prSet phldrT="[Text]" custT="1"/>
      <dgm:spPr>
        <a:solidFill>
          <a:srgbClr val="5C9277"/>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USEFUL</a:t>
          </a:r>
        </a:p>
      </dgm:t>
    </dgm:pt>
    <dgm:pt modelId="{78A058A7-EBFC-4612-B910-92116E35D6AF}" type="par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793E1ACF-27F0-4682-80C4-D6F6EFFEC48A}" type="sib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1EDC20B3-86D0-4D3B-83A8-5AD56C45868B}">
      <dgm:prSet phldrT="[Text]" custT="1"/>
      <dgm:spPr>
        <a:solidFill>
          <a:srgbClr val="4A609B"/>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USABLE</a:t>
          </a:r>
        </a:p>
      </dgm:t>
    </dgm:pt>
    <dgm:pt modelId="{A45BD4A8-77D7-4038-B5C1-4369A0F34841}" type="par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F9299EFE-DBD0-4FF5-B436-DB97A8C6697A}" type="sib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060BA5C0-55CB-4D0D-874D-0BF7812E71B6}">
      <dgm:prSet phldrT="[Text]" custT="1"/>
      <dgm:spPr>
        <a:solidFill>
          <a:srgbClr val="66AC64"/>
        </a:solidFill>
        <a:ln w="38100">
          <a:noFill/>
        </a:ln>
      </dgm:spPr>
      <dgm:t>
        <a:bodyPr/>
        <a:lstStyle/>
        <a:p>
          <a:endParaRPr lang="en-US" sz="1600" b="1">
            <a:solidFill>
              <a:schemeClr val="tx1"/>
            </a:solidFill>
            <a:latin typeface="Segoe UI" panose="020B0502040204020203" pitchFamily="34" charset="0"/>
            <a:cs typeface="Segoe UI" panose="020B0502040204020203" pitchFamily="34" charset="0"/>
          </a:endParaRPr>
        </a:p>
      </dgm:t>
    </dgm:pt>
    <dgm:pt modelId="{8B661C59-6E19-443E-8050-97D583448962}" type="par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4D10A79F-2005-451D-82D6-9BE5BDCDD731}" type="sib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3C2AA77D-7BD4-4617-A0A1-4EDA270E6B60}">
      <dgm:prSet phldrT="[Text]" custT="1"/>
      <dgm:spPr>
        <a:solidFill>
          <a:srgbClr val="52768B"/>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VALID</a:t>
          </a:r>
        </a:p>
      </dgm:t>
    </dgm:pt>
    <dgm:pt modelId="{B0D5AB36-EE73-4A49-B06E-0C3F013079A0}" type="par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C220FDD2-BCD0-467B-BD61-EE608AC09280}" type="sib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EB6C356E-4124-45DC-8F08-0D5D441234F1}" type="pres">
      <dgm:prSet presAssocID="{D1AF241C-8C27-406A-8E1A-C8DCFA32448B}" presName="Name0" presStyleCnt="0">
        <dgm:presLayoutVars>
          <dgm:dir/>
          <dgm:animLvl val="lvl"/>
          <dgm:resizeHandles val="exact"/>
        </dgm:presLayoutVars>
      </dgm:prSet>
      <dgm:spPr/>
    </dgm:pt>
    <dgm:pt modelId="{2FE172E5-C55B-4726-8026-EA457BDDEC7C}" type="pres">
      <dgm:prSet presAssocID="{060BA5C0-55CB-4D0D-874D-0BF7812E71B6}" presName="Name8" presStyleCnt="0"/>
      <dgm:spPr/>
    </dgm:pt>
    <dgm:pt modelId="{4CDED151-C803-4A64-BB99-77C22A680069}" type="pres">
      <dgm:prSet presAssocID="{060BA5C0-55CB-4D0D-874D-0BF7812E71B6}" presName="level" presStyleLbl="node1" presStyleIdx="0" presStyleCnt="4">
        <dgm:presLayoutVars>
          <dgm:chMax val="1"/>
          <dgm:bulletEnabled val="1"/>
        </dgm:presLayoutVars>
      </dgm:prSet>
      <dgm:spPr/>
    </dgm:pt>
    <dgm:pt modelId="{3F60F4DC-2690-404C-803E-5B2AF435882A}" type="pres">
      <dgm:prSet presAssocID="{060BA5C0-55CB-4D0D-874D-0BF7812E71B6}" presName="levelTx" presStyleLbl="revTx" presStyleIdx="0" presStyleCnt="0">
        <dgm:presLayoutVars>
          <dgm:chMax val="1"/>
          <dgm:bulletEnabled val="1"/>
        </dgm:presLayoutVars>
      </dgm:prSet>
      <dgm:spPr/>
    </dgm:pt>
    <dgm:pt modelId="{13F3DF18-0E6D-4266-B4D3-167103F45973}" type="pres">
      <dgm:prSet presAssocID="{B5885AA2-F493-49BF-A1AE-76FAD723805A}" presName="Name8" presStyleCnt="0"/>
      <dgm:spPr/>
    </dgm:pt>
    <dgm:pt modelId="{31D341FF-B6E5-4F84-B610-540494656E48}" type="pres">
      <dgm:prSet presAssocID="{B5885AA2-F493-49BF-A1AE-76FAD723805A}" presName="level" presStyleLbl="node1" presStyleIdx="1" presStyleCnt="4">
        <dgm:presLayoutVars>
          <dgm:chMax val="1"/>
          <dgm:bulletEnabled val="1"/>
        </dgm:presLayoutVars>
      </dgm:prSet>
      <dgm:spPr/>
    </dgm:pt>
    <dgm:pt modelId="{B49685B7-8A3C-412F-9F80-C27EB43DE643}" type="pres">
      <dgm:prSet presAssocID="{B5885AA2-F493-49BF-A1AE-76FAD723805A}" presName="levelTx" presStyleLbl="revTx" presStyleIdx="0" presStyleCnt="0">
        <dgm:presLayoutVars>
          <dgm:chMax val="1"/>
          <dgm:bulletEnabled val="1"/>
        </dgm:presLayoutVars>
      </dgm:prSet>
      <dgm:spPr/>
    </dgm:pt>
    <dgm:pt modelId="{7276B909-6FBF-4F05-B33B-F7E5E8EE9972}" type="pres">
      <dgm:prSet presAssocID="{3C2AA77D-7BD4-4617-A0A1-4EDA270E6B60}" presName="Name8" presStyleCnt="0"/>
      <dgm:spPr/>
    </dgm:pt>
    <dgm:pt modelId="{23B6FE71-37E7-4A0A-B66E-C723F1ED97C5}" type="pres">
      <dgm:prSet presAssocID="{3C2AA77D-7BD4-4617-A0A1-4EDA270E6B60}" presName="level" presStyleLbl="node1" presStyleIdx="2" presStyleCnt="4">
        <dgm:presLayoutVars>
          <dgm:chMax val="1"/>
          <dgm:bulletEnabled val="1"/>
        </dgm:presLayoutVars>
      </dgm:prSet>
      <dgm:spPr/>
    </dgm:pt>
    <dgm:pt modelId="{00485449-E899-40CF-9797-8DF2A4766ECE}" type="pres">
      <dgm:prSet presAssocID="{3C2AA77D-7BD4-4617-A0A1-4EDA270E6B60}" presName="levelTx" presStyleLbl="revTx" presStyleIdx="0" presStyleCnt="0">
        <dgm:presLayoutVars>
          <dgm:chMax val="1"/>
          <dgm:bulletEnabled val="1"/>
        </dgm:presLayoutVars>
      </dgm:prSet>
      <dgm:spPr/>
    </dgm:pt>
    <dgm:pt modelId="{A6E605B4-99BA-47FC-8E4F-917A7BA5A0A6}" type="pres">
      <dgm:prSet presAssocID="{1EDC20B3-86D0-4D3B-83A8-5AD56C45868B}" presName="Name8" presStyleCnt="0"/>
      <dgm:spPr/>
    </dgm:pt>
    <dgm:pt modelId="{A0723B93-6759-4B32-BEE3-67099EFEE693}" type="pres">
      <dgm:prSet presAssocID="{1EDC20B3-86D0-4D3B-83A8-5AD56C45868B}" presName="level" presStyleLbl="node1" presStyleIdx="3" presStyleCnt="4">
        <dgm:presLayoutVars>
          <dgm:chMax val="1"/>
          <dgm:bulletEnabled val="1"/>
        </dgm:presLayoutVars>
      </dgm:prSet>
      <dgm:spPr/>
    </dgm:pt>
    <dgm:pt modelId="{6B2E652E-F18C-4107-B1E3-B8CB7AFC9D35}" type="pres">
      <dgm:prSet presAssocID="{1EDC20B3-86D0-4D3B-83A8-5AD56C45868B}" presName="levelTx" presStyleLbl="revTx" presStyleIdx="0" presStyleCnt="0">
        <dgm:presLayoutVars>
          <dgm:chMax val="1"/>
          <dgm:bulletEnabled val="1"/>
        </dgm:presLayoutVars>
      </dgm:prSet>
      <dgm:spPr/>
    </dgm:pt>
  </dgm:ptLst>
  <dgm:cxnLst>
    <dgm:cxn modelId="{396BC029-7C5D-4133-98F2-D003100FB97E}" type="presOf" srcId="{D1AF241C-8C27-406A-8E1A-C8DCFA32448B}" destId="{EB6C356E-4124-45DC-8F08-0D5D441234F1}" srcOrd="0" destOrd="0" presId="urn:microsoft.com/office/officeart/2005/8/layout/pyramid1"/>
    <dgm:cxn modelId="{22E2E73F-F768-41FA-8B6F-758F55183017}" type="presOf" srcId="{B5885AA2-F493-49BF-A1AE-76FAD723805A}" destId="{31D341FF-B6E5-4F84-B610-540494656E48}" srcOrd="0" destOrd="0" presId="urn:microsoft.com/office/officeart/2005/8/layout/pyramid1"/>
    <dgm:cxn modelId="{8E86AD60-0D9C-43CC-8827-57EEFAE5501F}" type="presOf" srcId="{3C2AA77D-7BD4-4617-A0A1-4EDA270E6B60}" destId="{00485449-E899-40CF-9797-8DF2A4766ECE}" srcOrd="1" destOrd="0" presId="urn:microsoft.com/office/officeart/2005/8/layout/pyramid1"/>
    <dgm:cxn modelId="{A8871687-2788-4F9E-A771-5408DA1DCBBE}" type="presOf" srcId="{060BA5C0-55CB-4D0D-874D-0BF7812E71B6}" destId="{3F60F4DC-2690-404C-803E-5B2AF435882A}" srcOrd="1" destOrd="0" presId="urn:microsoft.com/office/officeart/2005/8/layout/pyramid1"/>
    <dgm:cxn modelId="{66DB1D8C-EE95-4C35-AB51-5C6A12124031}" type="presOf" srcId="{060BA5C0-55CB-4D0D-874D-0BF7812E71B6}" destId="{4CDED151-C803-4A64-BB99-77C22A680069}" srcOrd="0" destOrd="0" presId="urn:microsoft.com/office/officeart/2005/8/layout/pyramid1"/>
    <dgm:cxn modelId="{108B8EB9-B73E-45C0-AB03-D562D3DFDF33}" srcId="{D1AF241C-8C27-406A-8E1A-C8DCFA32448B}" destId="{B5885AA2-F493-49BF-A1AE-76FAD723805A}" srcOrd="1" destOrd="0" parTransId="{78A058A7-EBFC-4612-B910-92116E35D6AF}" sibTransId="{793E1ACF-27F0-4682-80C4-D6F6EFFEC48A}"/>
    <dgm:cxn modelId="{0DD1BDBC-1F9A-4DCB-832D-151708B807CB}" type="presOf" srcId="{1EDC20B3-86D0-4D3B-83A8-5AD56C45868B}" destId="{A0723B93-6759-4B32-BEE3-67099EFEE693}" srcOrd="0" destOrd="0" presId="urn:microsoft.com/office/officeart/2005/8/layout/pyramid1"/>
    <dgm:cxn modelId="{A2F6E8BC-D2D6-4F11-920A-10A2FE999755}" srcId="{D1AF241C-8C27-406A-8E1A-C8DCFA32448B}" destId="{060BA5C0-55CB-4D0D-874D-0BF7812E71B6}" srcOrd="0" destOrd="0" parTransId="{8B661C59-6E19-443E-8050-97D583448962}" sibTransId="{4D10A79F-2005-451D-82D6-9BE5BDCDD731}"/>
    <dgm:cxn modelId="{FBC819D7-CE26-44E9-9866-6C8ACB6BD5CA}" type="presOf" srcId="{3C2AA77D-7BD4-4617-A0A1-4EDA270E6B60}" destId="{23B6FE71-37E7-4A0A-B66E-C723F1ED97C5}" srcOrd="0" destOrd="0" presId="urn:microsoft.com/office/officeart/2005/8/layout/pyramid1"/>
    <dgm:cxn modelId="{ADC5E3D9-8D15-4A60-8652-9E56E23214F6}" srcId="{D1AF241C-8C27-406A-8E1A-C8DCFA32448B}" destId="{1EDC20B3-86D0-4D3B-83A8-5AD56C45868B}" srcOrd="3" destOrd="0" parTransId="{A45BD4A8-77D7-4038-B5C1-4369A0F34841}" sibTransId="{F9299EFE-DBD0-4FF5-B436-DB97A8C6697A}"/>
    <dgm:cxn modelId="{6CBE8CDA-4615-4523-8953-4C6CB748BF30}" srcId="{D1AF241C-8C27-406A-8E1A-C8DCFA32448B}" destId="{3C2AA77D-7BD4-4617-A0A1-4EDA270E6B60}" srcOrd="2" destOrd="0" parTransId="{B0D5AB36-EE73-4A49-B06E-0C3F013079A0}" sibTransId="{C220FDD2-BCD0-467B-BD61-EE608AC09280}"/>
    <dgm:cxn modelId="{900E6DF0-0EEA-4F04-951B-72B9FDC831B1}" type="presOf" srcId="{B5885AA2-F493-49BF-A1AE-76FAD723805A}" destId="{B49685B7-8A3C-412F-9F80-C27EB43DE643}" srcOrd="1" destOrd="0" presId="urn:microsoft.com/office/officeart/2005/8/layout/pyramid1"/>
    <dgm:cxn modelId="{B1D4DEF4-4454-45DC-83DB-FF613EB5DC66}" type="presOf" srcId="{1EDC20B3-86D0-4D3B-83A8-5AD56C45868B}" destId="{6B2E652E-F18C-4107-B1E3-B8CB7AFC9D35}" srcOrd="1" destOrd="0" presId="urn:microsoft.com/office/officeart/2005/8/layout/pyramid1"/>
    <dgm:cxn modelId="{15990402-B6D0-404D-A655-B9C507FF326D}" type="presParOf" srcId="{EB6C356E-4124-45DC-8F08-0D5D441234F1}" destId="{2FE172E5-C55B-4726-8026-EA457BDDEC7C}" srcOrd="0" destOrd="0" presId="urn:microsoft.com/office/officeart/2005/8/layout/pyramid1"/>
    <dgm:cxn modelId="{BB6DA272-52FA-4548-8B5F-DB5F8C79C3CB}" type="presParOf" srcId="{2FE172E5-C55B-4726-8026-EA457BDDEC7C}" destId="{4CDED151-C803-4A64-BB99-77C22A680069}" srcOrd="0" destOrd="0" presId="urn:microsoft.com/office/officeart/2005/8/layout/pyramid1"/>
    <dgm:cxn modelId="{5CE57FE0-F5B5-453C-B3A6-6828CF12B5C4}" type="presParOf" srcId="{2FE172E5-C55B-4726-8026-EA457BDDEC7C}" destId="{3F60F4DC-2690-404C-803E-5B2AF435882A}" srcOrd="1" destOrd="0" presId="urn:microsoft.com/office/officeart/2005/8/layout/pyramid1"/>
    <dgm:cxn modelId="{CE1C676D-78A2-41E4-8FB4-8885DCDD187D}" type="presParOf" srcId="{EB6C356E-4124-45DC-8F08-0D5D441234F1}" destId="{13F3DF18-0E6D-4266-B4D3-167103F45973}" srcOrd="1" destOrd="0" presId="urn:microsoft.com/office/officeart/2005/8/layout/pyramid1"/>
    <dgm:cxn modelId="{55716F0E-E8D8-4CC0-AAC0-58231FA06BCD}" type="presParOf" srcId="{13F3DF18-0E6D-4266-B4D3-167103F45973}" destId="{31D341FF-B6E5-4F84-B610-540494656E48}" srcOrd="0" destOrd="0" presId="urn:microsoft.com/office/officeart/2005/8/layout/pyramid1"/>
    <dgm:cxn modelId="{02DDD54C-7EEB-44C9-BE40-C6884B6FF4B2}" type="presParOf" srcId="{13F3DF18-0E6D-4266-B4D3-167103F45973}" destId="{B49685B7-8A3C-412F-9F80-C27EB43DE643}" srcOrd="1" destOrd="0" presId="urn:microsoft.com/office/officeart/2005/8/layout/pyramid1"/>
    <dgm:cxn modelId="{DC871F6E-F6DC-475E-A377-A0F85B8D489C}" type="presParOf" srcId="{EB6C356E-4124-45DC-8F08-0D5D441234F1}" destId="{7276B909-6FBF-4F05-B33B-F7E5E8EE9972}" srcOrd="2" destOrd="0" presId="urn:microsoft.com/office/officeart/2005/8/layout/pyramid1"/>
    <dgm:cxn modelId="{014D693D-A29B-417A-AA4B-088DDE99E9F9}" type="presParOf" srcId="{7276B909-6FBF-4F05-B33B-F7E5E8EE9972}" destId="{23B6FE71-37E7-4A0A-B66E-C723F1ED97C5}" srcOrd="0" destOrd="0" presId="urn:microsoft.com/office/officeart/2005/8/layout/pyramid1"/>
    <dgm:cxn modelId="{FB21EA12-998E-4CED-A719-E8FF6FAA488C}" type="presParOf" srcId="{7276B909-6FBF-4F05-B33B-F7E5E8EE9972}" destId="{00485449-E899-40CF-9797-8DF2A4766ECE}" srcOrd="1" destOrd="0" presId="urn:microsoft.com/office/officeart/2005/8/layout/pyramid1"/>
    <dgm:cxn modelId="{8877C2BB-2878-4605-BFBF-C8D5497CA0B2}" type="presParOf" srcId="{EB6C356E-4124-45DC-8F08-0D5D441234F1}" destId="{A6E605B4-99BA-47FC-8E4F-917A7BA5A0A6}" srcOrd="3" destOrd="0" presId="urn:microsoft.com/office/officeart/2005/8/layout/pyramid1"/>
    <dgm:cxn modelId="{8A6A12E2-5EC8-4DD3-93C0-8C8B1A0710FD}" type="presParOf" srcId="{A6E605B4-99BA-47FC-8E4F-917A7BA5A0A6}" destId="{A0723B93-6759-4B32-BEE3-67099EFEE693}" srcOrd="0" destOrd="0" presId="urn:microsoft.com/office/officeart/2005/8/layout/pyramid1"/>
    <dgm:cxn modelId="{775B0271-2F3F-433A-93B6-6B1A57F0580C}" type="presParOf" srcId="{A6E605B4-99BA-47FC-8E4F-917A7BA5A0A6}" destId="{6B2E652E-F18C-4107-B1E3-B8CB7AFC9D35}" srcOrd="1" destOrd="0" presId="urn:microsoft.com/office/officeart/2005/8/layout/pyramid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8051D9-A90E-4C40-AE00-A771104151F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AE9485B9-2CA1-42D3-930C-BFACE6A4238C}">
      <dgm:prSet/>
      <dgm:spPr/>
      <dgm:t>
        <a:bodyPr/>
        <a:lstStyle/>
        <a:p>
          <a:r>
            <a:rPr lang="en-US" b="1" dirty="0">
              <a:latin typeface="Segoe UI" panose="020B0502040204020203" pitchFamily="34" charset="0"/>
              <a:cs typeface="Segoe UI" panose="020B0502040204020203" pitchFamily="34" charset="0"/>
            </a:rPr>
            <a:t>Who I Influenced:</a:t>
          </a:r>
          <a:endParaRPr lang="en-US" dirty="0">
            <a:latin typeface="Segoe UI" panose="020B0502040204020203" pitchFamily="34" charset="0"/>
            <a:cs typeface="Segoe UI" panose="020B0502040204020203" pitchFamily="34" charset="0"/>
          </a:endParaRPr>
        </a:p>
      </dgm:t>
    </dgm:pt>
    <dgm:pt modelId="{F8735B01-49A1-4F2E-AE0D-653ECFBBB95E}" type="parTrans" cxnId="{147A26F9-949B-4887-89D4-6DE9C2A07537}">
      <dgm:prSet/>
      <dgm:spPr/>
      <dgm:t>
        <a:bodyPr/>
        <a:lstStyle/>
        <a:p>
          <a:endParaRPr lang="en-US"/>
        </a:p>
      </dgm:t>
    </dgm:pt>
    <dgm:pt modelId="{031B4ECE-DD83-4003-9CE1-EFFDBC0C991E}" type="sibTrans" cxnId="{147A26F9-949B-4887-89D4-6DE9C2A07537}">
      <dgm:prSet/>
      <dgm:spPr/>
      <dgm:t>
        <a:bodyPr/>
        <a:lstStyle/>
        <a:p>
          <a:endParaRPr lang="en-US"/>
        </a:p>
      </dgm:t>
    </dgm:pt>
    <dgm:pt modelId="{52046EC7-BD97-4254-90F5-DCB168AA5C64}">
      <dgm:prSet/>
      <dgm:spPr/>
      <dgm:t>
        <a:bodyPr/>
        <a:lstStyle/>
        <a:p>
          <a:r>
            <a:rPr lang="en-US" dirty="0">
              <a:latin typeface="Segoe UI" panose="020B0502040204020203" pitchFamily="34" charset="0"/>
              <a:cs typeface="Segoe UI" panose="020B0502040204020203" pitchFamily="34" charset="0"/>
            </a:rPr>
            <a:t>Product Managers, Engineering leadership, Content Design, and the VP of Copilot Experiences</a:t>
          </a:r>
        </a:p>
      </dgm:t>
    </dgm:pt>
    <dgm:pt modelId="{6E216D5E-5ED1-4C9A-8BE4-BF61CEAF2985}" type="parTrans" cxnId="{A6D5919D-3CE7-454D-9D0D-AFDAF67FDEBB}">
      <dgm:prSet/>
      <dgm:spPr/>
      <dgm:t>
        <a:bodyPr/>
        <a:lstStyle/>
        <a:p>
          <a:endParaRPr lang="en-US"/>
        </a:p>
      </dgm:t>
    </dgm:pt>
    <dgm:pt modelId="{F62A7738-FCE6-4110-B16E-CEB4E4E5CE7E}" type="sibTrans" cxnId="{A6D5919D-3CE7-454D-9D0D-AFDAF67FDEBB}">
      <dgm:prSet/>
      <dgm:spPr/>
      <dgm:t>
        <a:bodyPr/>
        <a:lstStyle/>
        <a:p>
          <a:endParaRPr lang="en-US"/>
        </a:p>
      </dgm:t>
    </dgm:pt>
    <dgm:pt modelId="{CFB152D7-9C34-4414-ABBA-8064DB1CFBDE}">
      <dgm:prSet/>
      <dgm:spPr/>
      <dgm:t>
        <a:bodyPr/>
        <a:lstStyle/>
        <a:p>
          <a:r>
            <a:rPr lang="en-US" b="1" dirty="0">
              <a:latin typeface="Segoe UI" panose="020B0502040204020203" pitchFamily="34" charset="0"/>
              <a:cs typeface="Segoe UI" panose="020B0502040204020203" pitchFamily="34" charset="0"/>
            </a:rPr>
            <a:t>How I Influenced:</a:t>
          </a:r>
          <a:endParaRPr lang="en-US" dirty="0">
            <a:latin typeface="Segoe UI" panose="020B0502040204020203" pitchFamily="34" charset="0"/>
            <a:cs typeface="Segoe UI" panose="020B0502040204020203" pitchFamily="34" charset="0"/>
          </a:endParaRPr>
        </a:p>
      </dgm:t>
    </dgm:pt>
    <dgm:pt modelId="{E062D472-636D-462D-B105-DB2B0BB63899}" type="parTrans" cxnId="{4CF69227-767E-4857-BD78-CC6FB9A45B63}">
      <dgm:prSet/>
      <dgm:spPr/>
      <dgm:t>
        <a:bodyPr/>
        <a:lstStyle/>
        <a:p>
          <a:endParaRPr lang="en-US"/>
        </a:p>
      </dgm:t>
    </dgm:pt>
    <dgm:pt modelId="{9BF2CAA8-7961-4CB2-8A18-604BAB178E15}" type="sibTrans" cxnId="{4CF69227-767E-4857-BD78-CC6FB9A45B63}">
      <dgm:prSet/>
      <dgm:spPr/>
      <dgm:t>
        <a:bodyPr/>
        <a:lstStyle/>
        <a:p>
          <a:endParaRPr lang="en-US"/>
        </a:p>
      </dgm:t>
    </dgm:pt>
    <dgm:pt modelId="{D7B04DA1-E1BB-4A33-83D3-D20C9EEE20A7}">
      <dgm:prSet/>
      <dgm:spPr/>
      <dgm:t>
        <a:bodyPr/>
        <a:lstStyle/>
        <a:p>
          <a:r>
            <a:rPr lang="en-US" dirty="0">
              <a:latin typeface="Segoe UI" panose="020B0502040204020203" pitchFamily="34" charset="0"/>
              <a:cs typeface="Segoe UI" panose="020B0502040204020203" pitchFamily="34" charset="0"/>
            </a:rPr>
            <a:t>Conducted a roadshow of presentations tailored to different audiences</a:t>
          </a:r>
        </a:p>
      </dgm:t>
    </dgm:pt>
    <dgm:pt modelId="{993977FF-20DB-4E9E-915D-EEA9E86E0A76}" type="parTrans" cxnId="{4B38EE60-DBA3-462B-9FDD-03B93C0B6F06}">
      <dgm:prSet/>
      <dgm:spPr/>
      <dgm:t>
        <a:bodyPr/>
        <a:lstStyle/>
        <a:p>
          <a:endParaRPr lang="en-US"/>
        </a:p>
      </dgm:t>
    </dgm:pt>
    <dgm:pt modelId="{874176C0-5E4E-4DB4-BF92-4F7B86D2326F}" type="sibTrans" cxnId="{4B38EE60-DBA3-462B-9FDD-03B93C0B6F06}">
      <dgm:prSet/>
      <dgm:spPr/>
      <dgm:t>
        <a:bodyPr/>
        <a:lstStyle/>
        <a:p>
          <a:endParaRPr lang="en-US"/>
        </a:p>
      </dgm:t>
    </dgm:pt>
    <dgm:pt modelId="{A02F2862-721C-4C0B-8EDD-FA2E901EBFCF}">
      <dgm:prSet/>
      <dgm:spPr/>
      <dgm:t>
        <a:bodyPr/>
        <a:lstStyle/>
        <a:p>
          <a:r>
            <a:rPr lang="en-US" dirty="0">
              <a:latin typeface="Segoe UI" panose="020B0502040204020203" pitchFamily="34" charset="0"/>
              <a:cs typeface="Segoe UI" panose="020B0502040204020203" pitchFamily="34" charset="0"/>
            </a:rPr>
            <a:t>Presented in 1:1s, org-wide meetings, team-specific reviews, and executive-level briefings</a:t>
          </a:r>
        </a:p>
      </dgm:t>
    </dgm:pt>
    <dgm:pt modelId="{9F8D6C4C-45F5-4E9B-A318-6FF7214D7D88}" type="parTrans" cxnId="{51A4B8F9-575A-45B3-9A7F-318591E3D818}">
      <dgm:prSet/>
      <dgm:spPr/>
      <dgm:t>
        <a:bodyPr/>
        <a:lstStyle/>
        <a:p>
          <a:endParaRPr lang="en-US"/>
        </a:p>
      </dgm:t>
    </dgm:pt>
    <dgm:pt modelId="{3A921A61-6292-4E16-866D-382F69F9284F}" type="sibTrans" cxnId="{51A4B8F9-575A-45B3-9A7F-318591E3D818}">
      <dgm:prSet/>
      <dgm:spPr/>
      <dgm:t>
        <a:bodyPr/>
        <a:lstStyle/>
        <a:p>
          <a:endParaRPr lang="en-US"/>
        </a:p>
      </dgm:t>
    </dgm:pt>
    <dgm:pt modelId="{228CA847-FD07-4712-983D-5792B75AC144}">
      <dgm:prSet/>
      <dgm:spPr/>
      <dgm:t>
        <a:bodyPr/>
        <a:lstStyle/>
        <a:p>
          <a:r>
            <a:rPr lang="en-US" dirty="0">
              <a:latin typeface="Segoe UI" panose="020B0502040204020203" pitchFamily="34" charset="0"/>
              <a:cs typeface="Segoe UI" panose="020B0502040204020203" pitchFamily="34" charset="0"/>
            </a:rPr>
            <a:t>Used storytelling artifacts and research synthesis to evangelize findings and create alignment</a:t>
          </a:r>
        </a:p>
      </dgm:t>
    </dgm:pt>
    <dgm:pt modelId="{6051CC54-DE3F-48E6-B25E-0DAE385E8C97}" type="parTrans" cxnId="{3D4BE804-BA7A-4C50-94DC-F31E0DE11658}">
      <dgm:prSet/>
      <dgm:spPr/>
      <dgm:t>
        <a:bodyPr/>
        <a:lstStyle/>
        <a:p>
          <a:endParaRPr lang="en-US"/>
        </a:p>
      </dgm:t>
    </dgm:pt>
    <dgm:pt modelId="{D63D0881-1608-4A0D-9095-9C29F98A0AC1}" type="sibTrans" cxnId="{3D4BE804-BA7A-4C50-94DC-F31E0DE11658}">
      <dgm:prSet/>
      <dgm:spPr/>
      <dgm:t>
        <a:bodyPr/>
        <a:lstStyle/>
        <a:p>
          <a:endParaRPr lang="en-US"/>
        </a:p>
      </dgm:t>
    </dgm:pt>
    <dgm:pt modelId="{B60CF866-100F-4D94-93CA-4ECCC9D9B924}" type="pres">
      <dgm:prSet presAssocID="{A88051D9-A90E-4C40-AE00-A771104151F9}" presName="linear" presStyleCnt="0">
        <dgm:presLayoutVars>
          <dgm:dir/>
          <dgm:animLvl val="lvl"/>
          <dgm:resizeHandles val="exact"/>
        </dgm:presLayoutVars>
      </dgm:prSet>
      <dgm:spPr/>
    </dgm:pt>
    <dgm:pt modelId="{39987474-9421-4CAE-A11B-04ACA3DCEF15}" type="pres">
      <dgm:prSet presAssocID="{AE9485B9-2CA1-42D3-930C-BFACE6A4238C}" presName="parentLin" presStyleCnt="0"/>
      <dgm:spPr/>
    </dgm:pt>
    <dgm:pt modelId="{F2A96C69-F1EF-4ECE-8CB1-07912E3E3DBD}" type="pres">
      <dgm:prSet presAssocID="{AE9485B9-2CA1-42D3-930C-BFACE6A4238C}" presName="parentLeftMargin" presStyleLbl="node1" presStyleIdx="0" presStyleCnt="2"/>
      <dgm:spPr/>
    </dgm:pt>
    <dgm:pt modelId="{302D0C13-EF63-49CE-86A5-AF53D38C2CFE}" type="pres">
      <dgm:prSet presAssocID="{AE9485B9-2CA1-42D3-930C-BFACE6A4238C}" presName="parentText" presStyleLbl="node1" presStyleIdx="0" presStyleCnt="2">
        <dgm:presLayoutVars>
          <dgm:chMax val="0"/>
          <dgm:bulletEnabled val="1"/>
        </dgm:presLayoutVars>
      </dgm:prSet>
      <dgm:spPr/>
    </dgm:pt>
    <dgm:pt modelId="{755AB10E-8C59-4398-BAB6-BEF9F95AB58B}" type="pres">
      <dgm:prSet presAssocID="{AE9485B9-2CA1-42D3-930C-BFACE6A4238C}" presName="negativeSpace" presStyleCnt="0"/>
      <dgm:spPr/>
    </dgm:pt>
    <dgm:pt modelId="{378B89C6-FB42-4D5A-951E-35010BB47BF6}" type="pres">
      <dgm:prSet presAssocID="{AE9485B9-2CA1-42D3-930C-BFACE6A4238C}" presName="childText" presStyleLbl="conFgAcc1" presStyleIdx="0" presStyleCnt="2">
        <dgm:presLayoutVars>
          <dgm:bulletEnabled val="1"/>
        </dgm:presLayoutVars>
      </dgm:prSet>
      <dgm:spPr/>
    </dgm:pt>
    <dgm:pt modelId="{A4B95F80-C736-4984-84FC-AE3013F45761}" type="pres">
      <dgm:prSet presAssocID="{031B4ECE-DD83-4003-9CE1-EFFDBC0C991E}" presName="spaceBetweenRectangles" presStyleCnt="0"/>
      <dgm:spPr/>
    </dgm:pt>
    <dgm:pt modelId="{F9E7B7F0-6F37-448F-B042-B9B31A6015BC}" type="pres">
      <dgm:prSet presAssocID="{CFB152D7-9C34-4414-ABBA-8064DB1CFBDE}" presName="parentLin" presStyleCnt="0"/>
      <dgm:spPr/>
    </dgm:pt>
    <dgm:pt modelId="{B645CA4A-AC43-4585-8265-DB849AD5A689}" type="pres">
      <dgm:prSet presAssocID="{CFB152D7-9C34-4414-ABBA-8064DB1CFBDE}" presName="parentLeftMargin" presStyleLbl="node1" presStyleIdx="0" presStyleCnt="2"/>
      <dgm:spPr/>
    </dgm:pt>
    <dgm:pt modelId="{742A190E-219D-43B1-8E35-8D9631D1DDE0}" type="pres">
      <dgm:prSet presAssocID="{CFB152D7-9C34-4414-ABBA-8064DB1CFBDE}" presName="parentText" presStyleLbl="node1" presStyleIdx="1" presStyleCnt="2">
        <dgm:presLayoutVars>
          <dgm:chMax val="0"/>
          <dgm:bulletEnabled val="1"/>
        </dgm:presLayoutVars>
      </dgm:prSet>
      <dgm:spPr/>
    </dgm:pt>
    <dgm:pt modelId="{170971AC-FBF2-406D-87FE-5B8BCC66E84A}" type="pres">
      <dgm:prSet presAssocID="{CFB152D7-9C34-4414-ABBA-8064DB1CFBDE}" presName="negativeSpace" presStyleCnt="0"/>
      <dgm:spPr/>
    </dgm:pt>
    <dgm:pt modelId="{E42C24E9-F19D-47E8-8249-8D09877A7034}" type="pres">
      <dgm:prSet presAssocID="{CFB152D7-9C34-4414-ABBA-8064DB1CFBDE}" presName="childText" presStyleLbl="conFgAcc1" presStyleIdx="1" presStyleCnt="2">
        <dgm:presLayoutVars>
          <dgm:bulletEnabled val="1"/>
        </dgm:presLayoutVars>
      </dgm:prSet>
      <dgm:spPr/>
    </dgm:pt>
  </dgm:ptLst>
  <dgm:cxnLst>
    <dgm:cxn modelId="{3D4BE804-BA7A-4C50-94DC-F31E0DE11658}" srcId="{CFB152D7-9C34-4414-ABBA-8064DB1CFBDE}" destId="{228CA847-FD07-4712-983D-5792B75AC144}" srcOrd="2" destOrd="0" parTransId="{6051CC54-DE3F-48E6-B25E-0DAE385E8C97}" sibTransId="{D63D0881-1608-4A0D-9095-9C29F98A0AC1}"/>
    <dgm:cxn modelId="{B988C719-4687-4051-B905-406237203A83}" type="presOf" srcId="{CFB152D7-9C34-4414-ABBA-8064DB1CFBDE}" destId="{742A190E-219D-43B1-8E35-8D9631D1DDE0}" srcOrd="1" destOrd="0" presId="urn:microsoft.com/office/officeart/2005/8/layout/list1"/>
    <dgm:cxn modelId="{4CF69227-767E-4857-BD78-CC6FB9A45B63}" srcId="{A88051D9-A90E-4C40-AE00-A771104151F9}" destId="{CFB152D7-9C34-4414-ABBA-8064DB1CFBDE}" srcOrd="1" destOrd="0" parTransId="{E062D472-636D-462D-B105-DB2B0BB63899}" sibTransId="{9BF2CAA8-7961-4CB2-8A18-604BAB178E15}"/>
    <dgm:cxn modelId="{A1A7453B-FDC1-4C4B-88BD-785203C4A7D9}" type="presOf" srcId="{AE9485B9-2CA1-42D3-930C-BFACE6A4238C}" destId="{302D0C13-EF63-49CE-86A5-AF53D38C2CFE}" srcOrd="1" destOrd="0" presId="urn:microsoft.com/office/officeart/2005/8/layout/list1"/>
    <dgm:cxn modelId="{4B38EE60-DBA3-462B-9FDD-03B93C0B6F06}" srcId="{CFB152D7-9C34-4414-ABBA-8064DB1CFBDE}" destId="{D7B04DA1-E1BB-4A33-83D3-D20C9EEE20A7}" srcOrd="0" destOrd="0" parTransId="{993977FF-20DB-4E9E-915D-EEA9E86E0A76}" sibTransId="{874176C0-5E4E-4DB4-BF92-4F7B86D2326F}"/>
    <dgm:cxn modelId="{83979266-8B75-4B54-8D80-3ADFA5F8116D}" type="presOf" srcId="{52046EC7-BD97-4254-90F5-DCB168AA5C64}" destId="{378B89C6-FB42-4D5A-951E-35010BB47BF6}" srcOrd="0" destOrd="0" presId="urn:microsoft.com/office/officeart/2005/8/layout/list1"/>
    <dgm:cxn modelId="{405C8155-305D-48FC-946D-5CE77EA2CFC0}" type="presOf" srcId="{A88051D9-A90E-4C40-AE00-A771104151F9}" destId="{B60CF866-100F-4D94-93CA-4ECCC9D9B924}" srcOrd="0" destOrd="0" presId="urn:microsoft.com/office/officeart/2005/8/layout/list1"/>
    <dgm:cxn modelId="{BA7BD37C-DDD2-4D7C-AB6B-6A47E2E0EF36}" type="presOf" srcId="{CFB152D7-9C34-4414-ABBA-8064DB1CFBDE}" destId="{B645CA4A-AC43-4585-8265-DB849AD5A689}" srcOrd="0" destOrd="0" presId="urn:microsoft.com/office/officeart/2005/8/layout/list1"/>
    <dgm:cxn modelId="{A6D5919D-3CE7-454D-9D0D-AFDAF67FDEBB}" srcId="{AE9485B9-2CA1-42D3-930C-BFACE6A4238C}" destId="{52046EC7-BD97-4254-90F5-DCB168AA5C64}" srcOrd="0" destOrd="0" parTransId="{6E216D5E-5ED1-4C9A-8BE4-BF61CEAF2985}" sibTransId="{F62A7738-FCE6-4110-B16E-CEB4E4E5CE7E}"/>
    <dgm:cxn modelId="{8498F9B9-56F8-461D-9F9D-E8C87752D093}" type="presOf" srcId="{A02F2862-721C-4C0B-8EDD-FA2E901EBFCF}" destId="{E42C24E9-F19D-47E8-8249-8D09877A7034}" srcOrd="0" destOrd="1" presId="urn:microsoft.com/office/officeart/2005/8/layout/list1"/>
    <dgm:cxn modelId="{58DCABBD-8C47-4705-B3F4-5C07FFA20E2D}" type="presOf" srcId="{228CA847-FD07-4712-983D-5792B75AC144}" destId="{E42C24E9-F19D-47E8-8249-8D09877A7034}" srcOrd="0" destOrd="2" presId="urn:microsoft.com/office/officeart/2005/8/layout/list1"/>
    <dgm:cxn modelId="{FA407EE2-2454-4E04-B977-56C695256BCD}" type="presOf" srcId="{D7B04DA1-E1BB-4A33-83D3-D20C9EEE20A7}" destId="{E42C24E9-F19D-47E8-8249-8D09877A7034}" srcOrd="0" destOrd="0" presId="urn:microsoft.com/office/officeart/2005/8/layout/list1"/>
    <dgm:cxn modelId="{981FCDEE-0A3A-40FB-B655-EC9C26F6A846}" type="presOf" srcId="{AE9485B9-2CA1-42D3-930C-BFACE6A4238C}" destId="{F2A96C69-F1EF-4ECE-8CB1-07912E3E3DBD}" srcOrd="0" destOrd="0" presId="urn:microsoft.com/office/officeart/2005/8/layout/list1"/>
    <dgm:cxn modelId="{147A26F9-949B-4887-89D4-6DE9C2A07537}" srcId="{A88051D9-A90E-4C40-AE00-A771104151F9}" destId="{AE9485B9-2CA1-42D3-930C-BFACE6A4238C}" srcOrd="0" destOrd="0" parTransId="{F8735B01-49A1-4F2E-AE0D-653ECFBBB95E}" sibTransId="{031B4ECE-DD83-4003-9CE1-EFFDBC0C991E}"/>
    <dgm:cxn modelId="{51A4B8F9-575A-45B3-9A7F-318591E3D818}" srcId="{CFB152D7-9C34-4414-ABBA-8064DB1CFBDE}" destId="{A02F2862-721C-4C0B-8EDD-FA2E901EBFCF}" srcOrd="1" destOrd="0" parTransId="{9F8D6C4C-45F5-4E9B-A318-6FF7214D7D88}" sibTransId="{3A921A61-6292-4E16-866D-382F69F9284F}"/>
    <dgm:cxn modelId="{B8F21B11-865A-489D-9315-79E679D9C03B}" type="presParOf" srcId="{B60CF866-100F-4D94-93CA-4ECCC9D9B924}" destId="{39987474-9421-4CAE-A11B-04ACA3DCEF15}" srcOrd="0" destOrd="0" presId="urn:microsoft.com/office/officeart/2005/8/layout/list1"/>
    <dgm:cxn modelId="{025D40A5-9BFF-4B37-92EC-C9AD6F5237F7}" type="presParOf" srcId="{39987474-9421-4CAE-A11B-04ACA3DCEF15}" destId="{F2A96C69-F1EF-4ECE-8CB1-07912E3E3DBD}" srcOrd="0" destOrd="0" presId="urn:microsoft.com/office/officeart/2005/8/layout/list1"/>
    <dgm:cxn modelId="{86600454-F81B-4C47-BF52-D2601C2B4D4E}" type="presParOf" srcId="{39987474-9421-4CAE-A11B-04ACA3DCEF15}" destId="{302D0C13-EF63-49CE-86A5-AF53D38C2CFE}" srcOrd="1" destOrd="0" presId="urn:microsoft.com/office/officeart/2005/8/layout/list1"/>
    <dgm:cxn modelId="{2F8692B5-9E2E-4AB3-A32B-CA66B1B2D66A}" type="presParOf" srcId="{B60CF866-100F-4D94-93CA-4ECCC9D9B924}" destId="{755AB10E-8C59-4398-BAB6-BEF9F95AB58B}" srcOrd="1" destOrd="0" presId="urn:microsoft.com/office/officeart/2005/8/layout/list1"/>
    <dgm:cxn modelId="{C673007B-33D8-4E1B-BA39-39567F2321C5}" type="presParOf" srcId="{B60CF866-100F-4D94-93CA-4ECCC9D9B924}" destId="{378B89C6-FB42-4D5A-951E-35010BB47BF6}" srcOrd="2" destOrd="0" presId="urn:microsoft.com/office/officeart/2005/8/layout/list1"/>
    <dgm:cxn modelId="{DC1EB77A-3E68-409F-BE3C-F24302F20C1D}" type="presParOf" srcId="{B60CF866-100F-4D94-93CA-4ECCC9D9B924}" destId="{A4B95F80-C736-4984-84FC-AE3013F45761}" srcOrd="3" destOrd="0" presId="urn:microsoft.com/office/officeart/2005/8/layout/list1"/>
    <dgm:cxn modelId="{01B5BEF1-D942-48F8-8E47-5BF16EEB0BE4}" type="presParOf" srcId="{B60CF866-100F-4D94-93CA-4ECCC9D9B924}" destId="{F9E7B7F0-6F37-448F-B042-B9B31A6015BC}" srcOrd="4" destOrd="0" presId="urn:microsoft.com/office/officeart/2005/8/layout/list1"/>
    <dgm:cxn modelId="{2B32DFC1-BD5B-4FE8-9C15-1802BAF5B944}" type="presParOf" srcId="{F9E7B7F0-6F37-448F-B042-B9B31A6015BC}" destId="{B645CA4A-AC43-4585-8265-DB849AD5A689}" srcOrd="0" destOrd="0" presId="urn:microsoft.com/office/officeart/2005/8/layout/list1"/>
    <dgm:cxn modelId="{EE3B4EA0-73AB-406E-B2A6-5FAC624A0F3B}" type="presParOf" srcId="{F9E7B7F0-6F37-448F-B042-B9B31A6015BC}" destId="{742A190E-219D-43B1-8E35-8D9631D1DDE0}" srcOrd="1" destOrd="0" presId="urn:microsoft.com/office/officeart/2005/8/layout/list1"/>
    <dgm:cxn modelId="{9AC9253B-B8F2-4357-B999-7F2FC8C45608}" type="presParOf" srcId="{B60CF866-100F-4D94-93CA-4ECCC9D9B924}" destId="{170971AC-FBF2-406D-87FE-5B8BCC66E84A}" srcOrd="5" destOrd="0" presId="urn:microsoft.com/office/officeart/2005/8/layout/list1"/>
    <dgm:cxn modelId="{D27621B7-46B9-4E9B-A04D-6EACEE4D958A}" type="presParOf" srcId="{B60CF866-100F-4D94-93CA-4ECCC9D9B924}" destId="{E42C24E9-F19D-47E8-8249-8D09877A7034}" srcOrd="6"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AA57F7-F01D-4AD1-BC8E-A6E702D4D07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B325A40-200D-4B56-9606-0573C1387647}">
      <dgm:prSet custT="1"/>
      <dgm:spPr/>
      <dgm:t>
        <a:bodyPr/>
        <a:lstStyle/>
        <a:p>
          <a:pPr>
            <a:defRPr cap="all"/>
          </a:pPr>
          <a:r>
            <a:rPr lang="en-US" sz="1200" dirty="0">
              <a:solidFill>
                <a:schemeClr val="tx1"/>
              </a:solidFill>
              <a:latin typeface="Segoe UI" panose="020B0502040204020203" pitchFamily="34" charset="0"/>
              <a:cs typeface="Segoe UI" panose="020B0502040204020203" pitchFamily="34" charset="0"/>
            </a:rPr>
            <a:t>Deprioritized Multi-turn UPDATES (low trust, 14k thumbs down)</a:t>
          </a:r>
        </a:p>
      </dgm:t>
    </dgm:pt>
    <dgm:pt modelId="{C8B6CAD1-3F2D-49DA-B34D-0F2F44945032}" type="parTrans" cxnId="{C915878B-75AE-47D8-9349-D1B6D080C4D2}">
      <dgm:prSet/>
      <dgm:spPr/>
      <dgm:t>
        <a:bodyPr/>
        <a:lstStyle/>
        <a:p>
          <a:endParaRPr lang="en-US"/>
        </a:p>
      </dgm:t>
    </dgm:pt>
    <dgm:pt modelId="{D0540082-3921-417E-B090-45E58C3F3A00}" type="sibTrans" cxnId="{C915878B-75AE-47D8-9349-D1B6D080C4D2}">
      <dgm:prSet/>
      <dgm:spPr/>
      <dgm:t>
        <a:bodyPr/>
        <a:lstStyle/>
        <a:p>
          <a:endParaRPr lang="en-US"/>
        </a:p>
      </dgm:t>
    </dgm:pt>
    <dgm:pt modelId="{6E7284DD-4DFA-48C4-B376-12ED5D2B9596}">
      <dgm:prSet custT="1"/>
      <dgm:spPr/>
      <dgm:t>
        <a:bodyPr/>
        <a:lstStyle/>
        <a:p>
          <a:pPr>
            <a:defRPr cap="all"/>
          </a:pPr>
          <a:r>
            <a:rPr lang="en-US" sz="1200" dirty="0">
              <a:solidFill>
                <a:schemeClr val="tx1"/>
              </a:solidFill>
              <a:latin typeface="Segoe UI" panose="020B0502040204020203" pitchFamily="34" charset="0"/>
              <a:cs typeface="Segoe UI" panose="020B0502040204020203" pitchFamily="34" charset="0"/>
            </a:rPr>
            <a:t>Doubled down on Case Summary and Email Assist</a:t>
          </a:r>
        </a:p>
      </dgm:t>
    </dgm:pt>
    <dgm:pt modelId="{EE0FD848-2E17-4DC2-B203-7BA79C0D13AA}" type="parTrans" cxnId="{BB5A056A-3C00-4E8F-855E-872777A68278}">
      <dgm:prSet/>
      <dgm:spPr/>
      <dgm:t>
        <a:bodyPr/>
        <a:lstStyle/>
        <a:p>
          <a:endParaRPr lang="en-US"/>
        </a:p>
      </dgm:t>
    </dgm:pt>
    <dgm:pt modelId="{576ADEC5-9FD0-4C2A-9139-F04E98E083D3}" type="sibTrans" cxnId="{BB5A056A-3C00-4E8F-855E-872777A68278}">
      <dgm:prSet/>
      <dgm:spPr/>
      <dgm:t>
        <a:bodyPr/>
        <a:lstStyle/>
        <a:p>
          <a:endParaRPr lang="en-US"/>
        </a:p>
      </dgm:t>
    </dgm:pt>
    <dgm:pt modelId="{D679F59A-FBFB-4084-A841-62EAAEA82265}">
      <dgm:prSet custT="1"/>
      <dgm:spPr/>
      <dgm:t>
        <a:bodyPr/>
        <a:lstStyle/>
        <a:p>
          <a:pPr>
            <a:defRPr cap="all"/>
          </a:pPr>
          <a:r>
            <a:rPr lang="en-US" sz="1200" dirty="0">
              <a:solidFill>
                <a:schemeClr val="tx1"/>
              </a:solidFill>
              <a:latin typeface="Segoe UI" panose="020B0502040204020203" pitchFamily="34" charset="0"/>
              <a:cs typeface="Segoe UI" panose="020B0502040204020203" pitchFamily="34" charset="0"/>
            </a:rPr>
            <a:t>Recommended redesign of micro feedback (thumbs up) to improve signal quality</a:t>
          </a:r>
        </a:p>
      </dgm:t>
    </dgm:pt>
    <dgm:pt modelId="{BDBAA0EE-3347-444E-8DF7-40608C1A2C08}" type="parTrans" cxnId="{662390C3-CCFA-4EC7-8BEF-62ECFF5F4B4B}">
      <dgm:prSet/>
      <dgm:spPr/>
      <dgm:t>
        <a:bodyPr/>
        <a:lstStyle/>
        <a:p>
          <a:endParaRPr lang="en-US"/>
        </a:p>
      </dgm:t>
    </dgm:pt>
    <dgm:pt modelId="{A173154D-66E1-4E9B-96B3-BDCA45F70EAF}" type="sibTrans" cxnId="{662390C3-CCFA-4EC7-8BEF-62ECFF5F4B4B}">
      <dgm:prSet/>
      <dgm:spPr/>
      <dgm:t>
        <a:bodyPr/>
        <a:lstStyle/>
        <a:p>
          <a:endParaRPr lang="en-US"/>
        </a:p>
      </dgm:t>
    </dgm:pt>
    <dgm:pt modelId="{10F37FB2-53DB-4A56-8A6B-46DAB251AA72}">
      <dgm:prSet custT="1"/>
      <dgm:spPr/>
      <dgm:t>
        <a:bodyPr/>
        <a:lstStyle/>
        <a:p>
          <a:pPr>
            <a:defRPr cap="all"/>
          </a:pPr>
          <a:r>
            <a:rPr lang="en-US" sz="1200" dirty="0">
              <a:solidFill>
                <a:schemeClr val="tx1"/>
              </a:solidFill>
              <a:latin typeface="Segoe UI" panose="020B0502040204020203" pitchFamily="34" charset="0"/>
              <a:cs typeface="Segoe UI" panose="020B0502040204020203" pitchFamily="34" charset="0"/>
            </a:rPr>
            <a:t>Design direction focused on building trust before expanding capabilities</a:t>
          </a:r>
        </a:p>
      </dgm:t>
    </dgm:pt>
    <dgm:pt modelId="{16CB1B35-0F59-468C-B820-526DE99652D1}" type="parTrans" cxnId="{852AB260-E8D2-4D5D-AEF8-5E8E34053149}">
      <dgm:prSet/>
      <dgm:spPr/>
      <dgm:t>
        <a:bodyPr/>
        <a:lstStyle/>
        <a:p>
          <a:endParaRPr lang="en-US"/>
        </a:p>
      </dgm:t>
    </dgm:pt>
    <dgm:pt modelId="{38537E37-41D0-4EE2-86AA-E1E85A6A7321}" type="sibTrans" cxnId="{852AB260-E8D2-4D5D-AEF8-5E8E34053149}">
      <dgm:prSet/>
      <dgm:spPr/>
      <dgm:t>
        <a:bodyPr/>
        <a:lstStyle/>
        <a:p>
          <a:endParaRPr lang="en-US"/>
        </a:p>
      </dgm:t>
    </dgm:pt>
    <dgm:pt modelId="{5001179B-A464-4237-BA3E-DF696F17A0C9}" type="pres">
      <dgm:prSet presAssocID="{09AA57F7-F01D-4AD1-BC8E-A6E702D4D076}" presName="root" presStyleCnt="0">
        <dgm:presLayoutVars>
          <dgm:dir/>
          <dgm:resizeHandles val="exact"/>
        </dgm:presLayoutVars>
      </dgm:prSet>
      <dgm:spPr/>
    </dgm:pt>
    <dgm:pt modelId="{B931C0FE-0717-4DD2-8D29-F2EA6840DA87}" type="pres">
      <dgm:prSet presAssocID="{5B325A40-200D-4B56-9606-0573C1387647}" presName="compNode" presStyleCnt="0"/>
      <dgm:spPr/>
    </dgm:pt>
    <dgm:pt modelId="{5994D8DB-1747-4BC8-9BFB-2A07EBBB9B24}" type="pres">
      <dgm:prSet presAssocID="{5B325A40-200D-4B56-9606-0573C1387647}" presName="iconBgRect" presStyleLbl="bgShp" presStyleIdx="0" presStyleCnt="4"/>
      <dgm:spPr>
        <a:prstGeom prst="round2DiagRect">
          <a:avLst>
            <a:gd name="adj1" fmla="val 29727"/>
            <a:gd name="adj2" fmla="val 0"/>
          </a:avLst>
        </a:prstGeom>
        <a:effectLst>
          <a:outerShdw blurRad="50800" dist="38100" dir="2700000" algn="tl" rotWithShape="0">
            <a:prstClr val="black">
              <a:alpha val="40000"/>
            </a:prstClr>
          </a:outerShdw>
        </a:effectLst>
      </dgm:spPr>
    </dgm:pt>
    <dgm:pt modelId="{F4D6A687-5FF8-44C1-86EB-0C74C3DC660D}" type="pres">
      <dgm:prSet presAssocID="{5B325A40-200D-4B56-9606-0573C13876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368DC5E8-D8DC-4A8F-A69C-D74FC7FCEA1E}" type="pres">
      <dgm:prSet presAssocID="{5B325A40-200D-4B56-9606-0573C1387647}" presName="spaceRect" presStyleCnt="0"/>
      <dgm:spPr/>
    </dgm:pt>
    <dgm:pt modelId="{9AB063F6-7B18-4242-A5E8-28230278EC9F}" type="pres">
      <dgm:prSet presAssocID="{5B325A40-200D-4B56-9606-0573C1387647}" presName="textRect" presStyleLbl="revTx" presStyleIdx="0" presStyleCnt="4">
        <dgm:presLayoutVars>
          <dgm:chMax val="1"/>
          <dgm:chPref val="1"/>
        </dgm:presLayoutVars>
      </dgm:prSet>
      <dgm:spPr/>
    </dgm:pt>
    <dgm:pt modelId="{766CBB5C-0BBB-4956-BF35-254085777925}" type="pres">
      <dgm:prSet presAssocID="{D0540082-3921-417E-B090-45E58C3F3A00}" presName="sibTrans" presStyleCnt="0"/>
      <dgm:spPr/>
    </dgm:pt>
    <dgm:pt modelId="{EA4EF4C5-7CCB-4582-83FF-D0C21179B934}" type="pres">
      <dgm:prSet presAssocID="{6E7284DD-4DFA-48C4-B376-12ED5D2B9596}" presName="compNode" presStyleCnt="0"/>
      <dgm:spPr/>
    </dgm:pt>
    <dgm:pt modelId="{FE508A27-A5E7-4D7C-8866-2639679D4414}" type="pres">
      <dgm:prSet presAssocID="{6E7284DD-4DFA-48C4-B376-12ED5D2B9596}" presName="iconBgRect" presStyleLbl="bgShp" presStyleIdx="1" presStyleCnt="4"/>
      <dgm:spPr>
        <a:prstGeom prst="round2DiagRect">
          <a:avLst>
            <a:gd name="adj1" fmla="val 29727"/>
            <a:gd name="adj2" fmla="val 0"/>
          </a:avLst>
        </a:prstGeom>
        <a:effectLst>
          <a:outerShdw blurRad="50800" dist="38100" dir="2700000" algn="tl" rotWithShape="0">
            <a:prstClr val="black">
              <a:alpha val="40000"/>
            </a:prstClr>
          </a:outerShdw>
        </a:effectLst>
      </dgm:spPr>
    </dgm:pt>
    <dgm:pt modelId="{D0A69557-A7D8-4487-AF0A-92BEF1C90CBA}" type="pres">
      <dgm:prSet presAssocID="{6E7284DD-4DFA-48C4-B376-12ED5D2B95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4E35FBC9-A540-45A3-8723-9C5BBDA4B669}" type="pres">
      <dgm:prSet presAssocID="{6E7284DD-4DFA-48C4-B376-12ED5D2B9596}" presName="spaceRect" presStyleCnt="0"/>
      <dgm:spPr/>
    </dgm:pt>
    <dgm:pt modelId="{346D8F25-5554-4556-AD7B-7493F175C9F8}" type="pres">
      <dgm:prSet presAssocID="{6E7284DD-4DFA-48C4-B376-12ED5D2B9596}" presName="textRect" presStyleLbl="revTx" presStyleIdx="1" presStyleCnt="4">
        <dgm:presLayoutVars>
          <dgm:chMax val="1"/>
          <dgm:chPref val="1"/>
        </dgm:presLayoutVars>
      </dgm:prSet>
      <dgm:spPr/>
    </dgm:pt>
    <dgm:pt modelId="{02110873-31D7-425E-A2B0-7AC314AF4C0B}" type="pres">
      <dgm:prSet presAssocID="{576ADEC5-9FD0-4C2A-9139-F04E98E083D3}" presName="sibTrans" presStyleCnt="0"/>
      <dgm:spPr/>
    </dgm:pt>
    <dgm:pt modelId="{EE4EA585-F862-4EBA-B32A-8F2E21D38C71}" type="pres">
      <dgm:prSet presAssocID="{D679F59A-FBFB-4084-A841-62EAAEA82265}" presName="compNode" presStyleCnt="0"/>
      <dgm:spPr/>
    </dgm:pt>
    <dgm:pt modelId="{ED2ABC85-E5BB-47D1-8C6F-96CAAF727E43}" type="pres">
      <dgm:prSet presAssocID="{D679F59A-FBFB-4084-A841-62EAAEA82265}" presName="iconBgRect" presStyleLbl="bgShp" presStyleIdx="2" presStyleCnt="4"/>
      <dgm:spPr>
        <a:prstGeom prst="round2DiagRect">
          <a:avLst>
            <a:gd name="adj1" fmla="val 29727"/>
            <a:gd name="adj2" fmla="val 0"/>
          </a:avLst>
        </a:prstGeom>
        <a:effectLst>
          <a:outerShdw blurRad="50800" dist="38100" dir="2700000" algn="tl" rotWithShape="0">
            <a:prstClr val="black">
              <a:alpha val="40000"/>
            </a:prstClr>
          </a:outerShdw>
        </a:effectLst>
      </dgm:spPr>
    </dgm:pt>
    <dgm:pt modelId="{53AA5F66-DF73-4321-8983-AB3EAE625C78}" type="pres">
      <dgm:prSet presAssocID="{D679F59A-FBFB-4084-A841-62EAAEA822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096CAD7-4BAE-45A3-8014-88396BA7918F}" type="pres">
      <dgm:prSet presAssocID="{D679F59A-FBFB-4084-A841-62EAAEA82265}" presName="spaceRect" presStyleCnt="0"/>
      <dgm:spPr/>
    </dgm:pt>
    <dgm:pt modelId="{C9BF5D81-2378-46AC-87AA-8DDCD11DC897}" type="pres">
      <dgm:prSet presAssocID="{D679F59A-FBFB-4084-A841-62EAAEA82265}" presName="textRect" presStyleLbl="revTx" presStyleIdx="2" presStyleCnt="4">
        <dgm:presLayoutVars>
          <dgm:chMax val="1"/>
          <dgm:chPref val="1"/>
        </dgm:presLayoutVars>
      </dgm:prSet>
      <dgm:spPr/>
    </dgm:pt>
    <dgm:pt modelId="{2DFA47FA-75F6-4AD2-8579-BB6B9284E69D}" type="pres">
      <dgm:prSet presAssocID="{A173154D-66E1-4E9B-96B3-BDCA45F70EAF}" presName="sibTrans" presStyleCnt="0"/>
      <dgm:spPr/>
    </dgm:pt>
    <dgm:pt modelId="{F8928000-AA3B-4564-AE50-6B9DB983918F}" type="pres">
      <dgm:prSet presAssocID="{10F37FB2-53DB-4A56-8A6B-46DAB251AA72}" presName="compNode" presStyleCnt="0"/>
      <dgm:spPr/>
    </dgm:pt>
    <dgm:pt modelId="{4AA60A8B-08AE-40BF-A50F-03D8F545FFBC}" type="pres">
      <dgm:prSet presAssocID="{10F37FB2-53DB-4A56-8A6B-46DAB251AA72}" presName="iconBgRect" presStyleLbl="bgShp" presStyleIdx="3" presStyleCnt="4"/>
      <dgm:spPr>
        <a:prstGeom prst="round2DiagRect">
          <a:avLst>
            <a:gd name="adj1" fmla="val 29727"/>
            <a:gd name="adj2" fmla="val 0"/>
          </a:avLst>
        </a:prstGeom>
        <a:effectLst>
          <a:outerShdw blurRad="50800" dist="38100" dir="2700000" algn="tl" rotWithShape="0">
            <a:prstClr val="black">
              <a:alpha val="40000"/>
            </a:prstClr>
          </a:outerShdw>
        </a:effectLst>
      </dgm:spPr>
    </dgm:pt>
    <dgm:pt modelId="{37713F42-0E47-47FD-BF4B-5D311A46E74B}" type="pres">
      <dgm:prSet presAssocID="{10F37FB2-53DB-4A56-8A6B-46DAB251AA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FB64E80B-830C-451E-9992-ED8A5CC50499}" type="pres">
      <dgm:prSet presAssocID="{10F37FB2-53DB-4A56-8A6B-46DAB251AA72}" presName="spaceRect" presStyleCnt="0"/>
      <dgm:spPr/>
    </dgm:pt>
    <dgm:pt modelId="{AB37F7C1-3DB8-4496-A54E-78B17041B434}" type="pres">
      <dgm:prSet presAssocID="{10F37FB2-53DB-4A56-8A6B-46DAB251AA72}" presName="textRect" presStyleLbl="revTx" presStyleIdx="3" presStyleCnt="4">
        <dgm:presLayoutVars>
          <dgm:chMax val="1"/>
          <dgm:chPref val="1"/>
        </dgm:presLayoutVars>
      </dgm:prSet>
      <dgm:spPr/>
    </dgm:pt>
  </dgm:ptLst>
  <dgm:cxnLst>
    <dgm:cxn modelId="{27B71A12-1D2F-47CE-82C1-2ABA043F3AB9}" type="presOf" srcId="{10F37FB2-53DB-4A56-8A6B-46DAB251AA72}" destId="{AB37F7C1-3DB8-4496-A54E-78B17041B434}" srcOrd="0" destOrd="0" presId="urn:microsoft.com/office/officeart/2018/5/layout/IconLeafLabelList"/>
    <dgm:cxn modelId="{5DE2A234-268A-49AC-A921-28EB08FCA64B}" type="presOf" srcId="{5B325A40-200D-4B56-9606-0573C1387647}" destId="{9AB063F6-7B18-4242-A5E8-28230278EC9F}" srcOrd="0" destOrd="0" presId="urn:microsoft.com/office/officeart/2018/5/layout/IconLeafLabelList"/>
    <dgm:cxn modelId="{852AB260-E8D2-4D5D-AEF8-5E8E34053149}" srcId="{09AA57F7-F01D-4AD1-BC8E-A6E702D4D076}" destId="{10F37FB2-53DB-4A56-8A6B-46DAB251AA72}" srcOrd="3" destOrd="0" parTransId="{16CB1B35-0F59-468C-B820-526DE99652D1}" sibTransId="{38537E37-41D0-4EE2-86AA-E1E85A6A7321}"/>
    <dgm:cxn modelId="{14A76F47-513A-4A72-BE47-2C596583903D}" type="presOf" srcId="{D679F59A-FBFB-4084-A841-62EAAEA82265}" destId="{C9BF5D81-2378-46AC-87AA-8DDCD11DC897}" srcOrd="0" destOrd="0" presId="urn:microsoft.com/office/officeart/2018/5/layout/IconLeafLabelList"/>
    <dgm:cxn modelId="{BB5A056A-3C00-4E8F-855E-872777A68278}" srcId="{09AA57F7-F01D-4AD1-BC8E-A6E702D4D076}" destId="{6E7284DD-4DFA-48C4-B376-12ED5D2B9596}" srcOrd="1" destOrd="0" parTransId="{EE0FD848-2E17-4DC2-B203-7BA79C0D13AA}" sibTransId="{576ADEC5-9FD0-4C2A-9139-F04E98E083D3}"/>
    <dgm:cxn modelId="{C915878B-75AE-47D8-9349-D1B6D080C4D2}" srcId="{09AA57F7-F01D-4AD1-BC8E-A6E702D4D076}" destId="{5B325A40-200D-4B56-9606-0573C1387647}" srcOrd="0" destOrd="0" parTransId="{C8B6CAD1-3F2D-49DA-B34D-0F2F44945032}" sibTransId="{D0540082-3921-417E-B090-45E58C3F3A00}"/>
    <dgm:cxn modelId="{F72942AD-8341-4A6B-BFD0-4A76F0A8FADF}" type="presOf" srcId="{6E7284DD-4DFA-48C4-B376-12ED5D2B9596}" destId="{346D8F25-5554-4556-AD7B-7493F175C9F8}" srcOrd="0" destOrd="0" presId="urn:microsoft.com/office/officeart/2018/5/layout/IconLeafLabelList"/>
    <dgm:cxn modelId="{662390C3-CCFA-4EC7-8BEF-62ECFF5F4B4B}" srcId="{09AA57F7-F01D-4AD1-BC8E-A6E702D4D076}" destId="{D679F59A-FBFB-4084-A841-62EAAEA82265}" srcOrd="2" destOrd="0" parTransId="{BDBAA0EE-3347-444E-8DF7-40608C1A2C08}" sibTransId="{A173154D-66E1-4E9B-96B3-BDCA45F70EAF}"/>
    <dgm:cxn modelId="{A40650E6-B966-4B69-8EA3-7C955CC18EB9}" type="presOf" srcId="{09AA57F7-F01D-4AD1-BC8E-A6E702D4D076}" destId="{5001179B-A464-4237-BA3E-DF696F17A0C9}" srcOrd="0" destOrd="0" presId="urn:microsoft.com/office/officeart/2018/5/layout/IconLeafLabelList"/>
    <dgm:cxn modelId="{E93DE8DA-5046-4762-925B-CEFF589BAED2}" type="presParOf" srcId="{5001179B-A464-4237-BA3E-DF696F17A0C9}" destId="{B931C0FE-0717-4DD2-8D29-F2EA6840DA87}" srcOrd="0" destOrd="0" presId="urn:microsoft.com/office/officeart/2018/5/layout/IconLeafLabelList"/>
    <dgm:cxn modelId="{FA6B8D72-1E52-4441-AE27-9559D1508C57}" type="presParOf" srcId="{B931C0FE-0717-4DD2-8D29-F2EA6840DA87}" destId="{5994D8DB-1747-4BC8-9BFB-2A07EBBB9B24}" srcOrd="0" destOrd="0" presId="urn:microsoft.com/office/officeart/2018/5/layout/IconLeafLabelList"/>
    <dgm:cxn modelId="{ADEE2EEB-84C9-4CF8-90E7-C56E4E4537B2}" type="presParOf" srcId="{B931C0FE-0717-4DD2-8D29-F2EA6840DA87}" destId="{F4D6A687-5FF8-44C1-86EB-0C74C3DC660D}" srcOrd="1" destOrd="0" presId="urn:microsoft.com/office/officeart/2018/5/layout/IconLeafLabelList"/>
    <dgm:cxn modelId="{026B0204-66EE-46A4-94C8-AE257F8EC350}" type="presParOf" srcId="{B931C0FE-0717-4DD2-8D29-F2EA6840DA87}" destId="{368DC5E8-D8DC-4A8F-A69C-D74FC7FCEA1E}" srcOrd="2" destOrd="0" presId="urn:microsoft.com/office/officeart/2018/5/layout/IconLeafLabelList"/>
    <dgm:cxn modelId="{ACC09E55-244F-4999-A4A4-9ABCF31298EC}" type="presParOf" srcId="{B931C0FE-0717-4DD2-8D29-F2EA6840DA87}" destId="{9AB063F6-7B18-4242-A5E8-28230278EC9F}" srcOrd="3" destOrd="0" presId="urn:microsoft.com/office/officeart/2018/5/layout/IconLeafLabelList"/>
    <dgm:cxn modelId="{FB2848F6-D19C-4EEC-9CC5-6BDF53DB051C}" type="presParOf" srcId="{5001179B-A464-4237-BA3E-DF696F17A0C9}" destId="{766CBB5C-0BBB-4956-BF35-254085777925}" srcOrd="1" destOrd="0" presId="urn:microsoft.com/office/officeart/2018/5/layout/IconLeafLabelList"/>
    <dgm:cxn modelId="{E50ABD72-6B2B-4120-A025-7FD4AFFCA4C0}" type="presParOf" srcId="{5001179B-A464-4237-BA3E-DF696F17A0C9}" destId="{EA4EF4C5-7CCB-4582-83FF-D0C21179B934}" srcOrd="2" destOrd="0" presId="urn:microsoft.com/office/officeart/2018/5/layout/IconLeafLabelList"/>
    <dgm:cxn modelId="{23EAC252-1D52-49D5-A928-B940E1B2A55A}" type="presParOf" srcId="{EA4EF4C5-7CCB-4582-83FF-D0C21179B934}" destId="{FE508A27-A5E7-4D7C-8866-2639679D4414}" srcOrd="0" destOrd="0" presId="urn:microsoft.com/office/officeart/2018/5/layout/IconLeafLabelList"/>
    <dgm:cxn modelId="{20F1AAB5-4565-4F87-B7B0-F8248B92BAF6}" type="presParOf" srcId="{EA4EF4C5-7CCB-4582-83FF-D0C21179B934}" destId="{D0A69557-A7D8-4487-AF0A-92BEF1C90CBA}" srcOrd="1" destOrd="0" presId="urn:microsoft.com/office/officeart/2018/5/layout/IconLeafLabelList"/>
    <dgm:cxn modelId="{A302BE4C-1CEE-4695-8B3F-F3BF75CC3899}" type="presParOf" srcId="{EA4EF4C5-7CCB-4582-83FF-D0C21179B934}" destId="{4E35FBC9-A540-45A3-8723-9C5BBDA4B669}" srcOrd="2" destOrd="0" presId="urn:microsoft.com/office/officeart/2018/5/layout/IconLeafLabelList"/>
    <dgm:cxn modelId="{E42E6392-B8A2-43CE-B582-6EBAD0A8C6D1}" type="presParOf" srcId="{EA4EF4C5-7CCB-4582-83FF-D0C21179B934}" destId="{346D8F25-5554-4556-AD7B-7493F175C9F8}" srcOrd="3" destOrd="0" presId="urn:microsoft.com/office/officeart/2018/5/layout/IconLeafLabelList"/>
    <dgm:cxn modelId="{9E496C19-2B98-4FB2-B60E-28A0CB035A24}" type="presParOf" srcId="{5001179B-A464-4237-BA3E-DF696F17A0C9}" destId="{02110873-31D7-425E-A2B0-7AC314AF4C0B}" srcOrd="3" destOrd="0" presId="urn:microsoft.com/office/officeart/2018/5/layout/IconLeafLabelList"/>
    <dgm:cxn modelId="{1CDF0E4F-1B77-4659-A3B1-1695284999EF}" type="presParOf" srcId="{5001179B-A464-4237-BA3E-DF696F17A0C9}" destId="{EE4EA585-F862-4EBA-B32A-8F2E21D38C71}" srcOrd="4" destOrd="0" presId="urn:microsoft.com/office/officeart/2018/5/layout/IconLeafLabelList"/>
    <dgm:cxn modelId="{8FEC9A03-A42D-4B73-AD95-8C1D9DE91A1F}" type="presParOf" srcId="{EE4EA585-F862-4EBA-B32A-8F2E21D38C71}" destId="{ED2ABC85-E5BB-47D1-8C6F-96CAAF727E43}" srcOrd="0" destOrd="0" presId="urn:microsoft.com/office/officeart/2018/5/layout/IconLeafLabelList"/>
    <dgm:cxn modelId="{A9B01375-5462-41CD-B827-E95B14574540}" type="presParOf" srcId="{EE4EA585-F862-4EBA-B32A-8F2E21D38C71}" destId="{53AA5F66-DF73-4321-8983-AB3EAE625C78}" srcOrd="1" destOrd="0" presId="urn:microsoft.com/office/officeart/2018/5/layout/IconLeafLabelList"/>
    <dgm:cxn modelId="{01E3F37F-5312-4B94-A24C-6A8AF63B34F1}" type="presParOf" srcId="{EE4EA585-F862-4EBA-B32A-8F2E21D38C71}" destId="{5096CAD7-4BAE-45A3-8014-88396BA7918F}" srcOrd="2" destOrd="0" presId="urn:microsoft.com/office/officeart/2018/5/layout/IconLeafLabelList"/>
    <dgm:cxn modelId="{A71DAE28-259D-408D-BAE6-91A914A96F31}" type="presParOf" srcId="{EE4EA585-F862-4EBA-B32A-8F2E21D38C71}" destId="{C9BF5D81-2378-46AC-87AA-8DDCD11DC897}" srcOrd="3" destOrd="0" presId="urn:microsoft.com/office/officeart/2018/5/layout/IconLeafLabelList"/>
    <dgm:cxn modelId="{AC482AA6-634A-455A-A15B-3B822C4A6738}" type="presParOf" srcId="{5001179B-A464-4237-BA3E-DF696F17A0C9}" destId="{2DFA47FA-75F6-4AD2-8579-BB6B9284E69D}" srcOrd="5" destOrd="0" presId="urn:microsoft.com/office/officeart/2018/5/layout/IconLeafLabelList"/>
    <dgm:cxn modelId="{9B0F0D51-A246-4CBA-89A5-4826F5184DAF}" type="presParOf" srcId="{5001179B-A464-4237-BA3E-DF696F17A0C9}" destId="{F8928000-AA3B-4564-AE50-6B9DB983918F}" srcOrd="6" destOrd="0" presId="urn:microsoft.com/office/officeart/2018/5/layout/IconLeafLabelList"/>
    <dgm:cxn modelId="{E4EF1A55-1802-4655-8F20-28CC5193A07B}" type="presParOf" srcId="{F8928000-AA3B-4564-AE50-6B9DB983918F}" destId="{4AA60A8B-08AE-40BF-A50F-03D8F545FFBC}" srcOrd="0" destOrd="0" presId="urn:microsoft.com/office/officeart/2018/5/layout/IconLeafLabelList"/>
    <dgm:cxn modelId="{21ABBB2D-4671-4A8E-B582-6A3344D7C334}" type="presParOf" srcId="{F8928000-AA3B-4564-AE50-6B9DB983918F}" destId="{37713F42-0E47-47FD-BF4B-5D311A46E74B}" srcOrd="1" destOrd="0" presId="urn:microsoft.com/office/officeart/2018/5/layout/IconLeafLabelList"/>
    <dgm:cxn modelId="{A1CCF0B7-39E6-4965-9E69-A6D3F49B17E4}" type="presParOf" srcId="{F8928000-AA3B-4564-AE50-6B9DB983918F}" destId="{FB64E80B-830C-451E-9992-ED8A5CC50499}" srcOrd="2" destOrd="0" presId="urn:microsoft.com/office/officeart/2018/5/layout/IconLeafLabelList"/>
    <dgm:cxn modelId="{B116E13D-0503-4A99-9087-2513CD3DC893}" type="presParOf" srcId="{F8928000-AA3B-4564-AE50-6B9DB983918F}" destId="{AB37F7C1-3DB8-4496-A54E-78B17041B43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803196-BFD8-4CAA-BD96-962D2C001D57}"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FCFA1228-41CB-411F-9276-414293B0A5AD}">
      <dgm:prSet/>
      <dgm:spPr/>
      <dgm:t>
        <a:bodyPr/>
        <a:lstStyle/>
        <a:p>
          <a:r>
            <a:rPr lang="en-US" dirty="0">
              <a:latin typeface="Segoe UI" panose="020B0502040204020203" pitchFamily="34" charset="0"/>
              <a:cs typeface="Segoe UI" panose="020B0502040204020203" pitchFamily="34" charset="0"/>
            </a:rPr>
            <a:t>Did not pursue broad feature expansion in Copilot</a:t>
          </a:r>
        </a:p>
      </dgm:t>
    </dgm:pt>
    <dgm:pt modelId="{BBA68258-FFA1-45A6-84F3-AF5853F7F166}" type="parTrans" cxnId="{C568AC84-B489-4BC9-8D68-4EE1241C63B5}">
      <dgm:prSet/>
      <dgm:spPr/>
      <dgm:t>
        <a:bodyPr/>
        <a:lstStyle/>
        <a:p>
          <a:endParaRPr lang="en-US"/>
        </a:p>
      </dgm:t>
    </dgm:pt>
    <dgm:pt modelId="{DAF8EE25-28DA-4CDD-A65B-5A8D4A7C91D6}" type="sibTrans" cxnId="{C568AC84-B489-4BC9-8D68-4EE1241C63B5}">
      <dgm:prSet/>
      <dgm:spPr/>
      <dgm:t>
        <a:bodyPr/>
        <a:lstStyle/>
        <a:p>
          <a:endParaRPr lang="en-US"/>
        </a:p>
      </dgm:t>
    </dgm:pt>
    <dgm:pt modelId="{9C33A7AA-B8BF-41C4-8E5C-A6B4FE0D3502}">
      <dgm:prSet/>
      <dgm:spPr/>
      <dgm:t>
        <a:bodyPr/>
        <a:lstStyle/>
        <a:p>
          <a:r>
            <a:rPr lang="en-US" dirty="0">
              <a:latin typeface="Segoe UI" panose="020B0502040204020203" pitchFamily="34" charset="0"/>
              <a:cs typeface="Segoe UI" panose="020B0502040204020203" pitchFamily="34" charset="0"/>
            </a:rPr>
            <a:t>Delayed efforts to retrain on new content or expand domain coverage</a:t>
          </a:r>
        </a:p>
      </dgm:t>
    </dgm:pt>
    <dgm:pt modelId="{803A12F1-10EE-47CE-AF94-22D6879B4E52}" type="parTrans" cxnId="{B1C907EF-313F-456F-A68B-0CBAEDD5EA33}">
      <dgm:prSet/>
      <dgm:spPr/>
      <dgm:t>
        <a:bodyPr/>
        <a:lstStyle/>
        <a:p>
          <a:endParaRPr lang="en-US"/>
        </a:p>
      </dgm:t>
    </dgm:pt>
    <dgm:pt modelId="{9F747673-2988-4BDE-9CBC-E48D5E73AA63}" type="sibTrans" cxnId="{B1C907EF-313F-456F-A68B-0CBAEDD5EA33}">
      <dgm:prSet/>
      <dgm:spPr/>
      <dgm:t>
        <a:bodyPr/>
        <a:lstStyle/>
        <a:p>
          <a:endParaRPr lang="en-US"/>
        </a:p>
      </dgm:t>
    </dgm:pt>
    <dgm:pt modelId="{97AD049E-8C56-41B8-B150-BE2472E5522A}">
      <dgm:prSet/>
      <dgm:spPr/>
      <dgm:t>
        <a:bodyPr/>
        <a:lstStyle/>
        <a:p>
          <a:r>
            <a:rPr lang="en-US" dirty="0">
              <a:latin typeface="Segoe UI" panose="020B0502040204020203" pitchFamily="34" charset="0"/>
              <a:cs typeface="Segoe UI" panose="020B0502040204020203" pitchFamily="34" charset="0"/>
            </a:rPr>
            <a:t>Prioritized building confidence and trust over new functionality</a:t>
          </a:r>
        </a:p>
      </dgm:t>
    </dgm:pt>
    <dgm:pt modelId="{2EA5DB6E-6BFD-43CC-B342-D4FA7FA02D1C}" type="parTrans" cxnId="{4380900B-745D-4333-B134-FB0E6B529E31}">
      <dgm:prSet/>
      <dgm:spPr/>
      <dgm:t>
        <a:bodyPr/>
        <a:lstStyle/>
        <a:p>
          <a:endParaRPr lang="en-US"/>
        </a:p>
      </dgm:t>
    </dgm:pt>
    <dgm:pt modelId="{53242573-75C7-44A1-85FC-7D505FEC1A96}" type="sibTrans" cxnId="{4380900B-745D-4333-B134-FB0E6B529E31}">
      <dgm:prSet/>
      <dgm:spPr/>
      <dgm:t>
        <a:bodyPr/>
        <a:lstStyle/>
        <a:p>
          <a:endParaRPr lang="en-US"/>
        </a:p>
      </dgm:t>
    </dgm:pt>
    <dgm:pt modelId="{E3A00E42-70F4-4A7F-8216-F36AFCA59770}">
      <dgm:prSet/>
      <dgm:spPr/>
      <dgm:t>
        <a:bodyPr/>
        <a:lstStyle/>
        <a:p>
          <a:r>
            <a:rPr lang="en-US" dirty="0">
              <a:latin typeface="Segoe UI" panose="020B0502040204020203" pitchFamily="34" charset="0"/>
              <a:cs typeface="Segoe UI" panose="020B0502040204020203" pitchFamily="34" charset="0"/>
            </a:rPr>
            <a:t>Tradeoffs were made intentionally to improve retention and user adoption</a:t>
          </a:r>
        </a:p>
      </dgm:t>
    </dgm:pt>
    <dgm:pt modelId="{5B16F146-D78C-4CAA-AE45-12875A1863C5}" type="parTrans" cxnId="{C71E3B35-B791-420E-9436-32CFAEAA8BBA}">
      <dgm:prSet/>
      <dgm:spPr/>
      <dgm:t>
        <a:bodyPr/>
        <a:lstStyle/>
        <a:p>
          <a:endParaRPr lang="en-US"/>
        </a:p>
      </dgm:t>
    </dgm:pt>
    <dgm:pt modelId="{9508D282-28B7-47C5-94D0-6914A702CDD9}" type="sibTrans" cxnId="{C71E3B35-B791-420E-9436-32CFAEAA8BBA}">
      <dgm:prSet/>
      <dgm:spPr/>
      <dgm:t>
        <a:bodyPr/>
        <a:lstStyle/>
        <a:p>
          <a:endParaRPr lang="en-US"/>
        </a:p>
      </dgm:t>
    </dgm:pt>
    <dgm:pt modelId="{8DAB4890-6292-4BF4-B913-A569E223FBB2}" type="pres">
      <dgm:prSet presAssocID="{55803196-BFD8-4CAA-BD96-962D2C001D57}" presName="hierChild1" presStyleCnt="0">
        <dgm:presLayoutVars>
          <dgm:chPref val="1"/>
          <dgm:dir/>
          <dgm:animOne val="branch"/>
          <dgm:animLvl val="lvl"/>
          <dgm:resizeHandles/>
        </dgm:presLayoutVars>
      </dgm:prSet>
      <dgm:spPr/>
    </dgm:pt>
    <dgm:pt modelId="{E68D7ACD-A9E3-4DC4-B5FD-D4B51DA1DD99}" type="pres">
      <dgm:prSet presAssocID="{FCFA1228-41CB-411F-9276-414293B0A5AD}" presName="hierRoot1" presStyleCnt="0"/>
      <dgm:spPr/>
    </dgm:pt>
    <dgm:pt modelId="{51CDB2A1-E6BD-4F6F-99A7-C13DC6B6D969}" type="pres">
      <dgm:prSet presAssocID="{FCFA1228-41CB-411F-9276-414293B0A5AD}" presName="composite" presStyleCnt="0"/>
      <dgm:spPr/>
    </dgm:pt>
    <dgm:pt modelId="{70C737E1-2C49-4F0A-92A2-BFD0611A63EE}" type="pres">
      <dgm:prSet presAssocID="{FCFA1228-41CB-411F-9276-414293B0A5AD}" presName="background" presStyleLbl="node0" presStyleIdx="0" presStyleCnt="4"/>
      <dgm:spPr/>
    </dgm:pt>
    <dgm:pt modelId="{F8256F44-1349-4F1B-80F0-49B2F542A23F}" type="pres">
      <dgm:prSet presAssocID="{FCFA1228-41CB-411F-9276-414293B0A5AD}" presName="text" presStyleLbl="fgAcc0" presStyleIdx="0" presStyleCnt="4">
        <dgm:presLayoutVars>
          <dgm:chPref val="3"/>
        </dgm:presLayoutVars>
      </dgm:prSet>
      <dgm:spPr/>
    </dgm:pt>
    <dgm:pt modelId="{62AB1BE0-1430-4FC1-821E-5BF3921324DE}" type="pres">
      <dgm:prSet presAssocID="{FCFA1228-41CB-411F-9276-414293B0A5AD}" presName="hierChild2" presStyleCnt="0"/>
      <dgm:spPr/>
    </dgm:pt>
    <dgm:pt modelId="{EDAE6B3B-0EB1-4728-A045-C7F6BFAF423F}" type="pres">
      <dgm:prSet presAssocID="{9C33A7AA-B8BF-41C4-8E5C-A6B4FE0D3502}" presName="hierRoot1" presStyleCnt="0"/>
      <dgm:spPr/>
    </dgm:pt>
    <dgm:pt modelId="{9F0148AB-C2C1-4C5C-8213-CBF9E9786E27}" type="pres">
      <dgm:prSet presAssocID="{9C33A7AA-B8BF-41C4-8E5C-A6B4FE0D3502}" presName="composite" presStyleCnt="0"/>
      <dgm:spPr/>
    </dgm:pt>
    <dgm:pt modelId="{DBB7C8F2-063D-4433-B6AB-17B87FD3E0DE}" type="pres">
      <dgm:prSet presAssocID="{9C33A7AA-B8BF-41C4-8E5C-A6B4FE0D3502}" presName="background" presStyleLbl="node0" presStyleIdx="1" presStyleCnt="4"/>
      <dgm:spPr/>
    </dgm:pt>
    <dgm:pt modelId="{FE40F928-8006-4F90-9621-AFE801178B24}" type="pres">
      <dgm:prSet presAssocID="{9C33A7AA-B8BF-41C4-8E5C-A6B4FE0D3502}" presName="text" presStyleLbl="fgAcc0" presStyleIdx="1" presStyleCnt="4">
        <dgm:presLayoutVars>
          <dgm:chPref val="3"/>
        </dgm:presLayoutVars>
      </dgm:prSet>
      <dgm:spPr/>
    </dgm:pt>
    <dgm:pt modelId="{361AFB0B-597D-4CAF-9D7D-3104047EFA2C}" type="pres">
      <dgm:prSet presAssocID="{9C33A7AA-B8BF-41C4-8E5C-A6B4FE0D3502}" presName="hierChild2" presStyleCnt="0"/>
      <dgm:spPr/>
    </dgm:pt>
    <dgm:pt modelId="{35DE64E2-C7A8-4EAE-A143-EEC22DC2C39F}" type="pres">
      <dgm:prSet presAssocID="{97AD049E-8C56-41B8-B150-BE2472E5522A}" presName="hierRoot1" presStyleCnt="0"/>
      <dgm:spPr/>
    </dgm:pt>
    <dgm:pt modelId="{27881F22-FCE1-44C5-83C1-67FB3772445F}" type="pres">
      <dgm:prSet presAssocID="{97AD049E-8C56-41B8-B150-BE2472E5522A}" presName="composite" presStyleCnt="0"/>
      <dgm:spPr/>
    </dgm:pt>
    <dgm:pt modelId="{3D8346FC-647F-49D6-981F-5F000D61DD75}" type="pres">
      <dgm:prSet presAssocID="{97AD049E-8C56-41B8-B150-BE2472E5522A}" presName="background" presStyleLbl="node0" presStyleIdx="2" presStyleCnt="4"/>
      <dgm:spPr/>
    </dgm:pt>
    <dgm:pt modelId="{F8A21A01-5691-4A9B-89A5-A3FAC1697FD9}" type="pres">
      <dgm:prSet presAssocID="{97AD049E-8C56-41B8-B150-BE2472E5522A}" presName="text" presStyleLbl="fgAcc0" presStyleIdx="2" presStyleCnt="4">
        <dgm:presLayoutVars>
          <dgm:chPref val="3"/>
        </dgm:presLayoutVars>
      </dgm:prSet>
      <dgm:spPr/>
    </dgm:pt>
    <dgm:pt modelId="{31D5A03F-B0CB-4037-B5C1-E6726897DC3F}" type="pres">
      <dgm:prSet presAssocID="{97AD049E-8C56-41B8-B150-BE2472E5522A}" presName="hierChild2" presStyleCnt="0"/>
      <dgm:spPr/>
    </dgm:pt>
    <dgm:pt modelId="{E76F6275-0468-444B-A4A3-F717A355A935}" type="pres">
      <dgm:prSet presAssocID="{E3A00E42-70F4-4A7F-8216-F36AFCA59770}" presName="hierRoot1" presStyleCnt="0"/>
      <dgm:spPr/>
    </dgm:pt>
    <dgm:pt modelId="{E392BC40-E54E-44C9-A006-59403C6792AD}" type="pres">
      <dgm:prSet presAssocID="{E3A00E42-70F4-4A7F-8216-F36AFCA59770}" presName="composite" presStyleCnt="0"/>
      <dgm:spPr/>
    </dgm:pt>
    <dgm:pt modelId="{F3AA2DA5-4549-4886-BBF5-F6812944B4E9}" type="pres">
      <dgm:prSet presAssocID="{E3A00E42-70F4-4A7F-8216-F36AFCA59770}" presName="background" presStyleLbl="node0" presStyleIdx="3" presStyleCnt="4"/>
      <dgm:spPr/>
    </dgm:pt>
    <dgm:pt modelId="{3303068B-3BF7-4117-A0BE-F535B1C86E6A}" type="pres">
      <dgm:prSet presAssocID="{E3A00E42-70F4-4A7F-8216-F36AFCA59770}" presName="text" presStyleLbl="fgAcc0" presStyleIdx="3" presStyleCnt="4">
        <dgm:presLayoutVars>
          <dgm:chPref val="3"/>
        </dgm:presLayoutVars>
      </dgm:prSet>
      <dgm:spPr/>
    </dgm:pt>
    <dgm:pt modelId="{AB46C426-972E-4A37-942A-F0B4F5DBBBD0}" type="pres">
      <dgm:prSet presAssocID="{E3A00E42-70F4-4A7F-8216-F36AFCA59770}" presName="hierChild2" presStyleCnt="0"/>
      <dgm:spPr/>
    </dgm:pt>
  </dgm:ptLst>
  <dgm:cxnLst>
    <dgm:cxn modelId="{4380900B-745D-4333-B134-FB0E6B529E31}" srcId="{55803196-BFD8-4CAA-BD96-962D2C001D57}" destId="{97AD049E-8C56-41B8-B150-BE2472E5522A}" srcOrd="2" destOrd="0" parTransId="{2EA5DB6E-6BFD-43CC-B342-D4FA7FA02D1C}" sibTransId="{53242573-75C7-44A1-85FC-7D505FEC1A96}"/>
    <dgm:cxn modelId="{C71E3B35-B791-420E-9436-32CFAEAA8BBA}" srcId="{55803196-BFD8-4CAA-BD96-962D2C001D57}" destId="{E3A00E42-70F4-4A7F-8216-F36AFCA59770}" srcOrd="3" destOrd="0" parTransId="{5B16F146-D78C-4CAA-AE45-12875A1863C5}" sibTransId="{9508D282-28B7-47C5-94D0-6914A702CDD9}"/>
    <dgm:cxn modelId="{4F66673F-2071-4B5C-97CF-61843DD38E05}" type="presOf" srcId="{FCFA1228-41CB-411F-9276-414293B0A5AD}" destId="{F8256F44-1349-4F1B-80F0-49B2F542A23F}" srcOrd="0" destOrd="0" presId="urn:microsoft.com/office/officeart/2005/8/layout/hierarchy1"/>
    <dgm:cxn modelId="{56A65754-FE16-45D0-81E7-5E0AC7A5C1B4}" type="presOf" srcId="{97AD049E-8C56-41B8-B150-BE2472E5522A}" destId="{F8A21A01-5691-4A9B-89A5-A3FAC1697FD9}" srcOrd="0" destOrd="0" presId="urn:microsoft.com/office/officeart/2005/8/layout/hierarchy1"/>
    <dgm:cxn modelId="{C568AC84-B489-4BC9-8D68-4EE1241C63B5}" srcId="{55803196-BFD8-4CAA-BD96-962D2C001D57}" destId="{FCFA1228-41CB-411F-9276-414293B0A5AD}" srcOrd="0" destOrd="0" parTransId="{BBA68258-FFA1-45A6-84F3-AF5853F7F166}" sibTransId="{DAF8EE25-28DA-4CDD-A65B-5A8D4A7C91D6}"/>
    <dgm:cxn modelId="{D43D3A8C-9434-4C67-9558-31BD61953256}" type="presOf" srcId="{9C33A7AA-B8BF-41C4-8E5C-A6B4FE0D3502}" destId="{FE40F928-8006-4F90-9621-AFE801178B24}" srcOrd="0" destOrd="0" presId="urn:microsoft.com/office/officeart/2005/8/layout/hierarchy1"/>
    <dgm:cxn modelId="{C7D6A18D-8AE2-48F0-A039-B0EC97B1DECA}" type="presOf" srcId="{E3A00E42-70F4-4A7F-8216-F36AFCA59770}" destId="{3303068B-3BF7-4117-A0BE-F535B1C86E6A}" srcOrd="0" destOrd="0" presId="urn:microsoft.com/office/officeart/2005/8/layout/hierarchy1"/>
    <dgm:cxn modelId="{219476D0-6489-4AF8-AB93-A0B8A5C61006}" type="presOf" srcId="{55803196-BFD8-4CAA-BD96-962D2C001D57}" destId="{8DAB4890-6292-4BF4-B913-A569E223FBB2}" srcOrd="0" destOrd="0" presId="urn:microsoft.com/office/officeart/2005/8/layout/hierarchy1"/>
    <dgm:cxn modelId="{B1C907EF-313F-456F-A68B-0CBAEDD5EA33}" srcId="{55803196-BFD8-4CAA-BD96-962D2C001D57}" destId="{9C33A7AA-B8BF-41C4-8E5C-A6B4FE0D3502}" srcOrd="1" destOrd="0" parTransId="{803A12F1-10EE-47CE-AF94-22D6879B4E52}" sibTransId="{9F747673-2988-4BDE-9CBC-E48D5E73AA63}"/>
    <dgm:cxn modelId="{621AFC5B-7C0D-474C-8FA6-21302C1D606E}" type="presParOf" srcId="{8DAB4890-6292-4BF4-B913-A569E223FBB2}" destId="{E68D7ACD-A9E3-4DC4-B5FD-D4B51DA1DD99}" srcOrd="0" destOrd="0" presId="urn:microsoft.com/office/officeart/2005/8/layout/hierarchy1"/>
    <dgm:cxn modelId="{C9589791-43E5-492A-8B87-E74E5DD22917}" type="presParOf" srcId="{E68D7ACD-A9E3-4DC4-B5FD-D4B51DA1DD99}" destId="{51CDB2A1-E6BD-4F6F-99A7-C13DC6B6D969}" srcOrd="0" destOrd="0" presId="urn:microsoft.com/office/officeart/2005/8/layout/hierarchy1"/>
    <dgm:cxn modelId="{98B1FFBD-2A32-4337-B6DD-2F44CAA08B5B}" type="presParOf" srcId="{51CDB2A1-E6BD-4F6F-99A7-C13DC6B6D969}" destId="{70C737E1-2C49-4F0A-92A2-BFD0611A63EE}" srcOrd="0" destOrd="0" presId="urn:microsoft.com/office/officeart/2005/8/layout/hierarchy1"/>
    <dgm:cxn modelId="{C61BD499-9AD4-4A3B-B30A-5F0DDC947DF5}" type="presParOf" srcId="{51CDB2A1-E6BD-4F6F-99A7-C13DC6B6D969}" destId="{F8256F44-1349-4F1B-80F0-49B2F542A23F}" srcOrd="1" destOrd="0" presId="urn:microsoft.com/office/officeart/2005/8/layout/hierarchy1"/>
    <dgm:cxn modelId="{8CC677CF-EC8C-45BC-BA67-8080F26B24AA}" type="presParOf" srcId="{E68D7ACD-A9E3-4DC4-B5FD-D4B51DA1DD99}" destId="{62AB1BE0-1430-4FC1-821E-5BF3921324DE}" srcOrd="1" destOrd="0" presId="urn:microsoft.com/office/officeart/2005/8/layout/hierarchy1"/>
    <dgm:cxn modelId="{CC3A77EB-A513-4AA7-85EE-559026884A52}" type="presParOf" srcId="{8DAB4890-6292-4BF4-B913-A569E223FBB2}" destId="{EDAE6B3B-0EB1-4728-A045-C7F6BFAF423F}" srcOrd="1" destOrd="0" presId="urn:microsoft.com/office/officeart/2005/8/layout/hierarchy1"/>
    <dgm:cxn modelId="{DA33E109-ED97-47E4-B363-0F9377B93B64}" type="presParOf" srcId="{EDAE6B3B-0EB1-4728-A045-C7F6BFAF423F}" destId="{9F0148AB-C2C1-4C5C-8213-CBF9E9786E27}" srcOrd="0" destOrd="0" presId="urn:microsoft.com/office/officeart/2005/8/layout/hierarchy1"/>
    <dgm:cxn modelId="{13EDFC9E-FA01-46F3-A193-23086CE530DF}" type="presParOf" srcId="{9F0148AB-C2C1-4C5C-8213-CBF9E9786E27}" destId="{DBB7C8F2-063D-4433-B6AB-17B87FD3E0DE}" srcOrd="0" destOrd="0" presId="urn:microsoft.com/office/officeart/2005/8/layout/hierarchy1"/>
    <dgm:cxn modelId="{84901B2F-6920-4A53-BC7F-B65BB43D647B}" type="presParOf" srcId="{9F0148AB-C2C1-4C5C-8213-CBF9E9786E27}" destId="{FE40F928-8006-4F90-9621-AFE801178B24}" srcOrd="1" destOrd="0" presId="urn:microsoft.com/office/officeart/2005/8/layout/hierarchy1"/>
    <dgm:cxn modelId="{CDB3BE10-075D-4ECC-86C0-9D75D4437FEA}" type="presParOf" srcId="{EDAE6B3B-0EB1-4728-A045-C7F6BFAF423F}" destId="{361AFB0B-597D-4CAF-9D7D-3104047EFA2C}" srcOrd="1" destOrd="0" presId="urn:microsoft.com/office/officeart/2005/8/layout/hierarchy1"/>
    <dgm:cxn modelId="{1E1FFDCA-2D84-4589-8D84-CB30D6A8B90C}" type="presParOf" srcId="{8DAB4890-6292-4BF4-B913-A569E223FBB2}" destId="{35DE64E2-C7A8-4EAE-A143-EEC22DC2C39F}" srcOrd="2" destOrd="0" presId="urn:microsoft.com/office/officeart/2005/8/layout/hierarchy1"/>
    <dgm:cxn modelId="{4C7D0F89-F255-4F05-8C72-86E62E49DA8C}" type="presParOf" srcId="{35DE64E2-C7A8-4EAE-A143-EEC22DC2C39F}" destId="{27881F22-FCE1-44C5-83C1-67FB3772445F}" srcOrd="0" destOrd="0" presId="urn:microsoft.com/office/officeart/2005/8/layout/hierarchy1"/>
    <dgm:cxn modelId="{159B2E51-6299-4211-9001-1CF16528187C}" type="presParOf" srcId="{27881F22-FCE1-44C5-83C1-67FB3772445F}" destId="{3D8346FC-647F-49D6-981F-5F000D61DD75}" srcOrd="0" destOrd="0" presId="urn:microsoft.com/office/officeart/2005/8/layout/hierarchy1"/>
    <dgm:cxn modelId="{A375C868-EA81-4DB9-9F80-7E9606F9DA33}" type="presParOf" srcId="{27881F22-FCE1-44C5-83C1-67FB3772445F}" destId="{F8A21A01-5691-4A9B-89A5-A3FAC1697FD9}" srcOrd="1" destOrd="0" presId="urn:microsoft.com/office/officeart/2005/8/layout/hierarchy1"/>
    <dgm:cxn modelId="{1B83C5B2-91E4-4ED3-A650-5140B4FE9E03}" type="presParOf" srcId="{35DE64E2-C7A8-4EAE-A143-EEC22DC2C39F}" destId="{31D5A03F-B0CB-4037-B5C1-E6726897DC3F}" srcOrd="1" destOrd="0" presId="urn:microsoft.com/office/officeart/2005/8/layout/hierarchy1"/>
    <dgm:cxn modelId="{7AD4E825-3AB5-4A2A-8606-8913F9344BF7}" type="presParOf" srcId="{8DAB4890-6292-4BF4-B913-A569E223FBB2}" destId="{E76F6275-0468-444B-A4A3-F717A355A935}" srcOrd="3" destOrd="0" presId="urn:microsoft.com/office/officeart/2005/8/layout/hierarchy1"/>
    <dgm:cxn modelId="{E812453C-BB29-4F83-A1D0-3458E352DD87}" type="presParOf" srcId="{E76F6275-0468-444B-A4A3-F717A355A935}" destId="{E392BC40-E54E-44C9-A006-59403C6792AD}" srcOrd="0" destOrd="0" presId="urn:microsoft.com/office/officeart/2005/8/layout/hierarchy1"/>
    <dgm:cxn modelId="{6AF051DA-0605-46B9-8088-018654598390}" type="presParOf" srcId="{E392BC40-E54E-44C9-A006-59403C6792AD}" destId="{F3AA2DA5-4549-4886-BBF5-F6812944B4E9}" srcOrd="0" destOrd="0" presId="urn:microsoft.com/office/officeart/2005/8/layout/hierarchy1"/>
    <dgm:cxn modelId="{ACCE9A98-5341-4B19-9D01-3773C5E3E9FC}" type="presParOf" srcId="{E392BC40-E54E-44C9-A006-59403C6792AD}" destId="{3303068B-3BF7-4117-A0BE-F535B1C86E6A}" srcOrd="1" destOrd="0" presId="urn:microsoft.com/office/officeart/2005/8/layout/hierarchy1"/>
    <dgm:cxn modelId="{82808128-363E-4310-B864-44D912171049}" type="presParOf" srcId="{E76F6275-0468-444B-A4A3-F717A355A935}" destId="{AB46C426-972E-4A37-942A-F0B4F5DBBBD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1FC3E5-0851-49A2-BA7A-86659F7418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1F7F1C4-A726-4A26-824D-9DA126CADCEB}">
      <dgm:prSet custT="1"/>
      <dgm:spPr/>
      <dgm:t>
        <a:bodyPr/>
        <a:lstStyle/>
        <a:p>
          <a:pPr>
            <a:lnSpc>
              <a:spcPct val="100000"/>
            </a:lnSpc>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Case Summary received 90%+ thumbs up and saw a steady increase in weekly usage</a:t>
          </a:r>
        </a:p>
      </dgm:t>
    </dgm:pt>
    <dgm:pt modelId="{C5F8FDF9-DC34-4ED4-986C-F2F1B7CB9AC0}" type="parTrans" cxnId="{15996F26-3CF3-43BD-98ED-72903F1D454C}">
      <dgm:prSet/>
      <dgm:spPr/>
      <dgm:t>
        <a:bodyPr/>
        <a:lstStyle/>
        <a:p>
          <a:endParaRPr lang="en-US"/>
        </a:p>
      </dgm:t>
    </dgm:pt>
    <dgm:pt modelId="{ABD72803-487E-4309-A972-E09CCEAAFD91}" type="sibTrans" cxnId="{15996F26-3CF3-43BD-98ED-72903F1D454C}">
      <dgm:prSet/>
      <dgm:spPr/>
      <dgm:t>
        <a:bodyPr/>
        <a:lstStyle/>
        <a:p>
          <a:endParaRPr lang="en-US"/>
        </a:p>
      </dgm:t>
    </dgm:pt>
    <dgm:pt modelId="{2621FE72-345E-4879-BA17-C84DECF4A31E}">
      <dgm:prSet custT="1"/>
      <dgm:spPr/>
      <dgm:t>
        <a:bodyPr/>
        <a:lstStyle/>
        <a:p>
          <a:pPr>
            <a:lnSpc>
              <a:spcPct val="100000"/>
            </a:lnSpc>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Copilot retention stabilized around ~60% after 11 weeks</a:t>
          </a:r>
        </a:p>
      </dgm:t>
    </dgm:pt>
    <dgm:pt modelId="{60CD9277-39B3-4270-AF35-59EF4348DE36}" type="parTrans" cxnId="{DED61386-9D91-4A27-8490-EA36D3CB9E7E}">
      <dgm:prSet/>
      <dgm:spPr/>
      <dgm:t>
        <a:bodyPr/>
        <a:lstStyle/>
        <a:p>
          <a:endParaRPr lang="en-US"/>
        </a:p>
      </dgm:t>
    </dgm:pt>
    <dgm:pt modelId="{54024585-42E0-4B1B-817A-FAD959CB2887}" type="sibTrans" cxnId="{DED61386-9D91-4A27-8490-EA36D3CB9E7E}">
      <dgm:prSet/>
      <dgm:spPr/>
      <dgm:t>
        <a:bodyPr/>
        <a:lstStyle/>
        <a:p>
          <a:endParaRPr lang="en-US"/>
        </a:p>
      </dgm:t>
    </dgm:pt>
    <dgm:pt modelId="{584D1230-0D85-4C34-8CCB-FAF9597DA28F}">
      <dgm:prSet custT="1"/>
      <dgm:spPr/>
      <dgm: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Our research directly shaped the Copilot roadmap prioritization</a:t>
          </a:r>
        </a:p>
      </dgm:t>
    </dgm:pt>
    <dgm:pt modelId="{5D718D88-1D64-4412-8392-57DEC7B2EBA8}" type="parTrans" cxnId="{9C897706-9CE7-41C6-BA68-CB919A2FF24C}">
      <dgm:prSet/>
      <dgm:spPr/>
      <dgm:t>
        <a:bodyPr/>
        <a:lstStyle/>
        <a:p>
          <a:endParaRPr lang="en-US"/>
        </a:p>
      </dgm:t>
    </dgm:pt>
    <dgm:pt modelId="{BB15D86B-AE79-4613-BD0F-393518AEE95F}" type="sibTrans" cxnId="{9C897706-9CE7-41C6-BA68-CB919A2FF24C}">
      <dgm:prSet/>
      <dgm:spPr/>
      <dgm:t>
        <a:bodyPr/>
        <a:lstStyle/>
        <a:p>
          <a:endParaRPr lang="en-US"/>
        </a:p>
      </dgm:t>
    </dgm:pt>
    <dgm:pt modelId="{B4F4F804-E5D9-44DA-B247-38BA9D8FE5C8}">
      <dgm:prSet custT="1"/>
      <dgm:spPr/>
      <dgm: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Sparked additional work:</a:t>
          </a:r>
        </a:p>
      </dgm:t>
    </dgm:pt>
    <dgm:pt modelId="{721D923A-AB0D-4464-820B-FBEFF83DF636}" type="parTrans" cxnId="{CB1E0B99-78C5-4907-A8FE-B601CFB926DD}">
      <dgm:prSet/>
      <dgm:spPr/>
      <dgm:t>
        <a:bodyPr/>
        <a:lstStyle/>
        <a:p>
          <a:endParaRPr lang="en-US"/>
        </a:p>
      </dgm:t>
    </dgm:pt>
    <dgm:pt modelId="{0D677386-A537-4CE2-ABDC-DFE9ABB4B9EA}" type="sibTrans" cxnId="{CB1E0B99-78C5-4907-A8FE-B601CFB926DD}">
      <dgm:prSet/>
      <dgm:spPr/>
      <dgm:t>
        <a:bodyPr/>
        <a:lstStyle/>
        <a:p>
          <a:endParaRPr lang="en-US"/>
        </a:p>
      </dgm:t>
    </dgm:pt>
    <dgm:pt modelId="{F5B87AD2-1E6A-4567-A632-49C03AF67F63}">
      <dgm:prSet/>
      <dgm:spPr/>
      <dgm:t>
        <a:bodyPr/>
        <a:lstStyle/>
        <a:p>
          <a:pPr>
            <a:lnSpc>
              <a:spcPct val="100000"/>
            </a:lnSpc>
          </a:pPr>
          <a:r>
            <a:rPr lang="en-US" dirty="0">
              <a:latin typeface="Segoe UI" panose="020B0502040204020203" pitchFamily="34" charset="0"/>
              <a:cs typeface="Segoe UI" panose="020B0502040204020203" pitchFamily="34" charset="0"/>
            </a:rPr>
            <a:t>Micro feedback discovery project (led by me)</a:t>
          </a:r>
        </a:p>
      </dgm:t>
    </dgm:pt>
    <dgm:pt modelId="{BE9ED803-1119-4A29-BDF1-18212F7B167F}" type="parTrans" cxnId="{BB3B53A7-13F6-4F5A-8F3B-A5AEC8C16A39}">
      <dgm:prSet/>
      <dgm:spPr/>
      <dgm:t>
        <a:bodyPr/>
        <a:lstStyle/>
        <a:p>
          <a:endParaRPr lang="en-US"/>
        </a:p>
      </dgm:t>
    </dgm:pt>
    <dgm:pt modelId="{04DA9100-D7D1-422B-9311-6D149D4C8D79}" type="sibTrans" cxnId="{BB3B53A7-13F6-4F5A-8F3B-A5AEC8C16A39}">
      <dgm:prSet/>
      <dgm:spPr/>
      <dgm:t>
        <a:bodyPr/>
        <a:lstStyle/>
        <a:p>
          <a:endParaRPr lang="en-US"/>
        </a:p>
      </dgm:t>
    </dgm:pt>
    <dgm:pt modelId="{DBB295B9-818A-4744-AD9C-C791EBC78EBE}">
      <dgm:prSet/>
      <dgm:spPr/>
      <dgm:t>
        <a:bodyPr/>
        <a:lstStyle/>
        <a:p>
          <a:pPr>
            <a:lnSpc>
              <a:spcPct val="100000"/>
            </a:lnSpc>
          </a:pPr>
          <a:r>
            <a:rPr lang="en-US" dirty="0">
              <a:latin typeface="Segoe UI" panose="020B0502040204020203" pitchFamily="34" charset="0"/>
              <a:cs typeface="Segoe UI" panose="020B0502040204020203" pitchFamily="34" charset="0"/>
            </a:rPr>
            <a:t>Prompt Engineering training and discovery (led by me)</a:t>
          </a:r>
        </a:p>
      </dgm:t>
    </dgm:pt>
    <dgm:pt modelId="{5A36FBA9-CF92-4E46-BE73-25C205FA7420}" type="parTrans" cxnId="{E78553D9-BFC4-46F3-BADC-F6DC410D948A}">
      <dgm:prSet/>
      <dgm:spPr/>
      <dgm:t>
        <a:bodyPr/>
        <a:lstStyle/>
        <a:p>
          <a:endParaRPr lang="en-US"/>
        </a:p>
      </dgm:t>
    </dgm:pt>
    <dgm:pt modelId="{ECFEE2D6-14ED-4DAD-A968-7D6DA46CD677}" type="sibTrans" cxnId="{E78553D9-BFC4-46F3-BADC-F6DC410D948A}">
      <dgm:prSet/>
      <dgm:spPr/>
      <dgm:t>
        <a:bodyPr/>
        <a:lstStyle/>
        <a:p>
          <a:endParaRPr lang="en-US"/>
        </a:p>
      </dgm:t>
    </dgm:pt>
    <dgm:pt modelId="{8C7431FA-73EC-48E8-B346-41E2BA4E5DB6}" type="pres">
      <dgm:prSet presAssocID="{8A1FC3E5-0851-49A2-BA7A-86659F741814}" presName="root" presStyleCnt="0">
        <dgm:presLayoutVars>
          <dgm:dir/>
          <dgm:resizeHandles val="exact"/>
        </dgm:presLayoutVars>
      </dgm:prSet>
      <dgm:spPr/>
    </dgm:pt>
    <dgm:pt modelId="{B835E8CD-A732-4B3A-B78F-4DCB37C88575}" type="pres">
      <dgm:prSet presAssocID="{A1F7F1C4-A726-4A26-824D-9DA126CADCEB}" presName="compNode" presStyleCnt="0"/>
      <dgm:spPr/>
    </dgm:pt>
    <dgm:pt modelId="{92C77265-8212-4CDD-AF64-A5153ED28152}" type="pres">
      <dgm:prSet presAssocID="{A1F7F1C4-A726-4A26-824D-9DA126CADCEB}" presName="bgRect" presStyleLbl="bgShp" presStyleIdx="0" presStyleCnt="4"/>
      <dgm:spPr>
        <a:effectLst>
          <a:outerShdw blurRad="50800" dist="38100" dir="2700000" algn="tl" rotWithShape="0">
            <a:prstClr val="black">
              <a:alpha val="40000"/>
            </a:prstClr>
          </a:outerShdw>
        </a:effectLst>
      </dgm:spPr>
    </dgm:pt>
    <dgm:pt modelId="{396DAB6C-7F90-498A-939B-FF5A4AA889B4}" type="pres">
      <dgm:prSet presAssocID="{A1F7F1C4-A726-4A26-824D-9DA126CADC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BAB9B5E1-CD9D-45C1-B313-278837AC682C}" type="pres">
      <dgm:prSet presAssocID="{A1F7F1C4-A726-4A26-824D-9DA126CADCEB}" presName="spaceRect" presStyleCnt="0"/>
      <dgm:spPr/>
    </dgm:pt>
    <dgm:pt modelId="{71A922E9-94B4-432E-9D5D-76BE56EBA500}" type="pres">
      <dgm:prSet presAssocID="{A1F7F1C4-A726-4A26-824D-9DA126CADCEB}" presName="parTx" presStyleLbl="revTx" presStyleIdx="0" presStyleCnt="5">
        <dgm:presLayoutVars>
          <dgm:chMax val="0"/>
          <dgm:chPref val="0"/>
        </dgm:presLayoutVars>
      </dgm:prSet>
      <dgm:spPr/>
    </dgm:pt>
    <dgm:pt modelId="{10F17970-12B5-4966-8B75-E47274C74175}" type="pres">
      <dgm:prSet presAssocID="{ABD72803-487E-4309-A972-E09CCEAAFD91}" presName="sibTrans" presStyleCnt="0"/>
      <dgm:spPr/>
    </dgm:pt>
    <dgm:pt modelId="{B2AA604D-2C73-4A17-BCB1-1C4005030A0C}" type="pres">
      <dgm:prSet presAssocID="{2621FE72-345E-4879-BA17-C84DECF4A31E}" presName="compNode" presStyleCnt="0"/>
      <dgm:spPr/>
    </dgm:pt>
    <dgm:pt modelId="{1C346D4D-6551-4B71-8443-0F7B2D685666}" type="pres">
      <dgm:prSet presAssocID="{2621FE72-345E-4879-BA17-C84DECF4A31E}" presName="bgRect" presStyleLbl="bgShp" presStyleIdx="1" presStyleCnt="4"/>
      <dgm:spPr>
        <a:effectLst>
          <a:outerShdw blurRad="50800" dist="38100" dir="2700000" algn="tl" rotWithShape="0">
            <a:prstClr val="black">
              <a:alpha val="40000"/>
            </a:prstClr>
          </a:outerShdw>
        </a:effectLst>
      </dgm:spPr>
    </dgm:pt>
    <dgm:pt modelId="{3A88EBB5-B921-4555-8A02-CEBD8A04FBAF}" type="pres">
      <dgm:prSet presAssocID="{2621FE72-345E-4879-BA17-C84DECF4A31E}"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cked Rocks with solid fill"/>
        </a:ext>
      </dgm:extLst>
    </dgm:pt>
    <dgm:pt modelId="{0C31E4FA-A66A-452F-8FC6-CC496C8C7C6C}" type="pres">
      <dgm:prSet presAssocID="{2621FE72-345E-4879-BA17-C84DECF4A31E}" presName="spaceRect" presStyleCnt="0"/>
      <dgm:spPr/>
    </dgm:pt>
    <dgm:pt modelId="{CEA5A91E-0B21-4D05-9A60-1439585C3186}" type="pres">
      <dgm:prSet presAssocID="{2621FE72-345E-4879-BA17-C84DECF4A31E}" presName="parTx" presStyleLbl="revTx" presStyleIdx="1" presStyleCnt="5">
        <dgm:presLayoutVars>
          <dgm:chMax val="0"/>
          <dgm:chPref val="0"/>
        </dgm:presLayoutVars>
      </dgm:prSet>
      <dgm:spPr/>
    </dgm:pt>
    <dgm:pt modelId="{AE467191-CD15-4BA1-B6C7-747514505D5B}" type="pres">
      <dgm:prSet presAssocID="{54024585-42E0-4B1B-817A-FAD959CB2887}" presName="sibTrans" presStyleCnt="0"/>
      <dgm:spPr/>
    </dgm:pt>
    <dgm:pt modelId="{00B57AF4-1CB0-4842-A9B2-3E558CC331E7}" type="pres">
      <dgm:prSet presAssocID="{584D1230-0D85-4C34-8CCB-FAF9597DA28F}" presName="compNode" presStyleCnt="0"/>
      <dgm:spPr/>
    </dgm:pt>
    <dgm:pt modelId="{5A575E59-7422-4514-A127-906E5779A195}" type="pres">
      <dgm:prSet presAssocID="{584D1230-0D85-4C34-8CCB-FAF9597DA28F}" presName="bgRect" presStyleLbl="bgShp" presStyleIdx="2" presStyleCnt="4"/>
      <dgm:spPr>
        <a:effectLst>
          <a:outerShdw blurRad="50800" dist="38100" dir="2700000" algn="tl" rotWithShape="0">
            <a:prstClr val="black">
              <a:alpha val="40000"/>
            </a:prstClr>
          </a:outerShdw>
        </a:effectLst>
      </dgm:spPr>
    </dgm:pt>
    <dgm:pt modelId="{19F0911A-6F5F-454F-8E9C-DB39B452A909}" type="pres">
      <dgm:prSet presAssocID="{584D1230-0D85-4C34-8CCB-FAF9597DA28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ooks with solid fill"/>
        </a:ext>
      </dgm:extLst>
    </dgm:pt>
    <dgm:pt modelId="{026E0202-9727-46BE-BF4B-CFE8FFA8E028}" type="pres">
      <dgm:prSet presAssocID="{584D1230-0D85-4C34-8CCB-FAF9597DA28F}" presName="spaceRect" presStyleCnt="0"/>
      <dgm:spPr/>
    </dgm:pt>
    <dgm:pt modelId="{67C7A9D5-5820-4BCE-A8AD-6C907F20733A}" type="pres">
      <dgm:prSet presAssocID="{584D1230-0D85-4C34-8CCB-FAF9597DA28F}" presName="parTx" presStyleLbl="revTx" presStyleIdx="2" presStyleCnt="5">
        <dgm:presLayoutVars>
          <dgm:chMax val="0"/>
          <dgm:chPref val="0"/>
        </dgm:presLayoutVars>
      </dgm:prSet>
      <dgm:spPr/>
    </dgm:pt>
    <dgm:pt modelId="{978182A0-E42A-4F3A-95F0-AA7B1C723E18}" type="pres">
      <dgm:prSet presAssocID="{BB15D86B-AE79-4613-BD0F-393518AEE95F}" presName="sibTrans" presStyleCnt="0"/>
      <dgm:spPr/>
    </dgm:pt>
    <dgm:pt modelId="{1EBB4FFC-CF72-428C-ABD4-DA1F1A4D8F54}" type="pres">
      <dgm:prSet presAssocID="{B4F4F804-E5D9-44DA-B247-38BA9D8FE5C8}" presName="compNode" presStyleCnt="0"/>
      <dgm:spPr/>
    </dgm:pt>
    <dgm:pt modelId="{96140D45-850E-4BC6-9052-A6EB34D95C61}" type="pres">
      <dgm:prSet presAssocID="{B4F4F804-E5D9-44DA-B247-38BA9D8FE5C8}" presName="bgRect" presStyleLbl="bgShp" presStyleIdx="3" presStyleCnt="4"/>
      <dgm:spPr>
        <a:effectLst>
          <a:outerShdw blurRad="50800" dist="38100" dir="2700000" algn="tl" rotWithShape="0">
            <a:prstClr val="black">
              <a:alpha val="40000"/>
            </a:prstClr>
          </a:outerShdw>
        </a:effectLst>
      </dgm:spPr>
    </dgm:pt>
    <dgm:pt modelId="{4DF77805-2D26-42A0-B135-84A1378AD0BF}" type="pres">
      <dgm:prSet presAssocID="{B4F4F804-E5D9-44DA-B247-38BA9D8FE5C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esk with solid fill"/>
        </a:ext>
      </dgm:extLst>
    </dgm:pt>
    <dgm:pt modelId="{45F77247-A65B-47A7-9FC0-085205F2BF0F}" type="pres">
      <dgm:prSet presAssocID="{B4F4F804-E5D9-44DA-B247-38BA9D8FE5C8}" presName="spaceRect" presStyleCnt="0"/>
      <dgm:spPr/>
    </dgm:pt>
    <dgm:pt modelId="{D2493C1C-8EB0-43D4-AEDB-7D4CA96FDEE7}" type="pres">
      <dgm:prSet presAssocID="{B4F4F804-E5D9-44DA-B247-38BA9D8FE5C8}" presName="parTx" presStyleLbl="revTx" presStyleIdx="3" presStyleCnt="5">
        <dgm:presLayoutVars>
          <dgm:chMax val="0"/>
          <dgm:chPref val="0"/>
        </dgm:presLayoutVars>
      </dgm:prSet>
      <dgm:spPr/>
    </dgm:pt>
    <dgm:pt modelId="{1011E082-3347-4748-A439-E061ECC55A45}" type="pres">
      <dgm:prSet presAssocID="{B4F4F804-E5D9-44DA-B247-38BA9D8FE5C8}" presName="desTx" presStyleLbl="revTx" presStyleIdx="4" presStyleCnt="5">
        <dgm:presLayoutVars/>
      </dgm:prSet>
      <dgm:spPr/>
    </dgm:pt>
  </dgm:ptLst>
  <dgm:cxnLst>
    <dgm:cxn modelId="{9C897706-9CE7-41C6-BA68-CB919A2FF24C}" srcId="{8A1FC3E5-0851-49A2-BA7A-86659F741814}" destId="{584D1230-0D85-4C34-8CCB-FAF9597DA28F}" srcOrd="2" destOrd="0" parTransId="{5D718D88-1D64-4412-8392-57DEC7B2EBA8}" sibTransId="{BB15D86B-AE79-4613-BD0F-393518AEE95F}"/>
    <dgm:cxn modelId="{7ADADA0E-8398-4544-B1D6-FF6C7B70DFC5}" type="presOf" srcId="{8A1FC3E5-0851-49A2-BA7A-86659F741814}" destId="{8C7431FA-73EC-48E8-B346-41E2BA4E5DB6}" srcOrd="0" destOrd="0" presId="urn:microsoft.com/office/officeart/2018/2/layout/IconVerticalSolidList"/>
    <dgm:cxn modelId="{76CB6A23-E689-4404-B90D-8E526090D948}" type="presOf" srcId="{F5B87AD2-1E6A-4567-A632-49C03AF67F63}" destId="{1011E082-3347-4748-A439-E061ECC55A45}" srcOrd="0" destOrd="0" presId="urn:microsoft.com/office/officeart/2018/2/layout/IconVerticalSolidList"/>
    <dgm:cxn modelId="{15996F26-3CF3-43BD-98ED-72903F1D454C}" srcId="{8A1FC3E5-0851-49A2-BA7A-86659F741814}" destId="{A1F7F1C4-A726-4A26-824D-9DA126CADCEB}" srcOrd="0" destOrd="0" parTransId="{C5F8FDF9-DC34-4ED4-986C-F2F1B7CB9AC0}" sibTransId="{ABD72803-487E-4309-A972-E09CCEAAFD91}"/>
    <dgm:cxn modelId="{E64B282F-B82C-483D-91C1-2045E8C08B1D}" type="presOf" srcId="{2621FE72-345E-4879-BA17-C84DECF4A31E}" destId="{CEA5A91E-0B21-4D05-9A60-1439585C3186}" srcOrd="0" destOrd="0" presId="urn:microsoft.com/office/officeart/2018/2/layout/IconVerticalSolidList"/>
    <dgm:cxn modelId="{C29B2A6D-6F7C-4489-A2A0-D86CC50FBAEF}" type="presOf" srcId="{B4F4F804-E5D9-44DA-B247-38BA9D8FE5C8}" destId="{D2493C1C-8EB0-43D4-AEDB-7D4CA96FDEE7}" srcOrd="0" destOrd="0" presId="urn:microsoft.com/office/officeart/2018/2/layout/IconVerticalSolidList"/>
    <dgm:cxn modelId="{69B01857-6BAC-468B-B08B-767A0566D0DE}" type="presOf" srcId="{584D1230-0D85-4C34-8CCB-FAF9597DA28F}" destId="{67C7A9D5-5820-4BCE-A8AD-6C907F20733A}" srcOrd="0" destOrd="0" presId="urn:microsoft.com/office/officeart/2018/2/layout/IconVerticalSolidList"/>
    <dgm:cxn modelId="{C78B1082-6A33-4699-9B6F-059965EE4CE0}" type="presOf" srcId="{A1F7F1C4-A726-4A26-824D-9DA126CADCEB}" destId="{71A922E9-94B4-432E-9D5D-76BE56EBA500}" srcOrd="0" destOrd="0" presId="urn:microsoft.com/office/officeart/2018/2/layout/IconVerticalSolidList"/>
    <dgm:cxn modelId="{DED61386-9D91-4A27-8490-EA36D3CB9E7E}" srcId="{8A1FC3E5-0851-49A2-BA7A-86659F741814}" destId="{2621FE72-345E-4879-BA17-C84DECF4A31E}" srcOrd="1" destOrd="0" parTransId="{60CD9277-39B3-4270-AF35-59EF4348DE36}" sibTransId="{54024585-42E0-4B1B-817A-FAD959CB2887}"/>
    <dgm:cxn modelId="{CB1E0B99-78C5-4907-A8FE-B601CFB926DD}" srcId="{8A1FC3E5-0851-49A2-BA7A-86659F741814}" destId="{B4F4F804-E5D9-44DA-B247-38BA9D8FE5C8}" srcOrd="3" destOrd="0" parTransId="{721D923A-AB0D-4464-820B-FBEFF83DF636}" sibTransId="{0D677386-A537-4CE2-ABDC-DFE9ABB4B9EA}"/>
    <dgm:cxn modelId="{BB3B53A7-13F6-4F5A-8F3B-A5AEC8C16A39}" srcId="{B4F4F804-E5D9-44DA-B247-38BA9D8FE5C8}" destId="{F5B87AD2-1E6A-4567-A632-49C03AF67F63}" srcOrd="0" destOrd="0" parTransId="{BE9ED803-1119-4A29-BDF1-18212F7B167F}" sibTransId="{04DA9100-D7D1-422B-9311-6D149D4C8D79}"/>
    <dgm:cxn modelId="{ECAA52CB-EFA4-4D26-A3CD-135AF041BD14}" type="presOf" srcId="{DBB295B9-818A-4744-AD9C-C791EBC78EBE}" destId="{1011E082-3347-4748-A439-E061ECC55A45}" srcOrd="0" destOrd="1" presId="urn:microsoft.com/office/officeart/2018/2/layout/IconVerticalSolidList"/>
    <dgm:cxn modelId="{E78553D9-BFC4-46F3-BADC-F6DC410D948A}" srcId="{B4F4F804-E5D9-44DA-B247-38BA9D8FE5C8}" destId="{DBB295B9-818A-4744-AD9C-C791EBC78EBE}" srcOrd="1" destOrd="0" parTransId="{5A36FBA9-CF92-4E46-BE73-25C205FA7420}" sibTransId="{ECFEE2D6-14ED-4DAD-A968-7D6DA46CD677}"/>
    <dgm:cxn modelId="{6B9E6719-FE04-46C4-821A-9F2898BF8723}" type="presParOf" srcId="{8C7431FA-73EC-48E8-B346-41E2BA4E5DB6}" destId="{B835E8CD-A732-4B3A-B78F-4DCB37C88575}" srcOrd="0" destOrd="0" presId="urn:microsoft.com/office/officeart/2018/2/layout/IconVerticalSolidList"/>
    <dgm:cxn modelId="{5DCC537C-F345-4FD9-BAB6-3CE384384869}" type="presParOf" srcId="{B835E8CD-A732-4B3A-B78F-4DCB37C88575}" destId="{92C77265-8212-4CDD-AF64-A5153ED28152}" srcOrd="0" destOrd="0" presId="urn:microsoft.com/office/officeart/2018/2/layout/IconVerticalSolidList"/>
    <dgm:cxn modelId="{FDF23029-A8AC-4CF8-B962-16F476F42FDD}" type="presParOf" srcId="{B835E8CD-A732-4B3A-B78F-4DCB37C88575}" destId="{396DAB6C-7F90-498A-939B-FF5A4AA889B4}" srcOrd="1" destOrd="0" presId="urn:microsoft.com/office/officeart/2018/2/layout/IconVerticalSolidList"/>
    <dgm:cxn modelId="{13CC0E54-B980-4105-9C49-46286C68520E}" type="presParOf" srcId="{B835E8CD-A732-4B3A-B78F-4DCB37C88575}" destId="{BAB9B5E1-CD9D-45C1-B313-278837AC682C}" srcOrd="2" destOrd="0" presId="urn:microsoft.com/office/officeart/2018/2/layout/IconVerticalSolidList"/>
    <dgm:cxn modelId="{A0000ABF-C6A5-41EF-9B97-C37E0BB550E5}" type="presParOf" srcId="{B835E8CD-A732-4B3A-B78F-4DCB37C88575}" destId="{71A922E9-94B4-432E-9D5D-76BE56EBA500}" srcOrd="3" destOrd="0" presId="urn:microsoft.com/office/officeart/2018/2/layout/IconVerticalSolidList"/>
    <dgm:cxn modelId="{EA3333D9-5B7C-4AF8-A024-ED7727F3A23A}" type="presParOf" srcId="{8C7431FA-73EC-48E8-B346-41E2BA4E5DB6}" destId="{10F17970-12B5-4966-8B75-E47274C74175}" srcOrd="1" destOrd="0" presId="urn:microsoft.com/office/officeart/2018/2/layout/IconVerticalSolidList"/>
    <dgm:cxn modelId="{B97113A7-ACBF-4126-B74E-E44DE8FE81B4}" type="presParOf" srcId="{8C7431FA-73EC-48E8-B346-41E2BA4E5DB6}" destId="{B2AA604D-2C73-4A17-BCB1-1C4005030A0C}" srcOrd="2" destOrd="0" presId="urn:microsoft.com/office/officeart/2018/2/layout/IconVerticalSolidList"/>
    <dgm:cxn modelId="{AAB4EACB-B8F7-4013-816E-485824E049C5}" type="presParOf" srcId="{B2AA604D-2C73-4A17-BCB1-1C4005030A0C}" destId="{1C346D4D-6551-4B71-8443-0F7B2D685666}" srcOrd="0" destOrd="0" presId="urn:microsoft.com/office/officeart/2018/2/layout/IconVerticalSolidList"/>
    <dgm:cxn modelId="{E75BFF3D-9E86-4877-9E64-0BC081B36292}" type="presParOf" srcId="{B2AA604D-2C73-4A17-BCB1-1C4005030A0C}" destId="{3A88EBB5-B921-4555-8A02-CEBD8A04FBAF}" srcOrd="1" destOrd="0" presId="urn:microsoft.com/office/officeart/2018/2/layout/IconVerticalSolidList"/>
    <dgm:cxn modelId="{D23DC820-1359-4E45-8052-F973735C62A3}" type="presParOf" srcId="{B2AA604D-2C73-4A17-BCB1-1C4005030A0C}" destId="{0C31E4FA-A66A-452F-8FC6-CC496C8C7C6C}" srcOrd="2" destOrd="0" presId="urn:microsoft.com/office/officeart/2018/2/layout/IconVerticalSolidList"/>
    <dgm:cxn modelId="{9F0A1D75-F1EC-4753-9C77-C3441E516141}" type="presParOf" srcId="{B2AA604D-2C73-4A17-BCB1-1C4005030A0C}" destId="{CEA5A91E-0B21-4D05-9A60-1439585C3186}" srcOrd="3" destOrd="0" presId="urn:microsoft.com/office/officeart/2018/2/layout/IconVerticalSolidList"/>
    <dgm:cxn modelId="{6ED87406-50DA-47AC-970D-C8C45BA0784A}" type="presParOf" srcId="{8C7431FA-73EC-48E8-B346-41E2BA4E5DB6}" destId="{AE467191-CD15-4BA1-B6C7-747514505D5B}" srcOrd="3" destOrd="0" presId="urn:microsoft.com/office/officeart/2018/2/layout/IconVerticalSolidList"/>
    <dgm:cxn modelId="{A131E3F4-0751-41DD-9FE2-A9629A95879C}" type="presParOf" srcId="{8C7431FA-73EC-48E8-B346-41E2BA4E5DB6}" destId="{00B57AF4-1CB0-4842-A9B2-3E558CC331E7}" srcOrd="4" destOrd="0" presId="urn:microsoft.com/office/officeart/2018/2/layout/IconVerticalSolidList"/>
    <dgm:cxn modelId="{425D8D49-7780-4285-B563-F78A6C9CB393}" type="presParOf" srcId="{00B57AF4-1CB0-4842-A9B2-3E558CC331E7}" destId="{5A575E59-7422-4514-A127-906E5779A195}" srcOrd="0" destOrd="0" presId="urn:microsoft.com/office/officeart/2018/2/layout/IconVerticalSolidList"/>
    <dgm:cxn modelId="{5A51E63C-E294-4461-8B26-5E5D37788DDE}" type="presParOf" srcId="{00B57AF4-1CB0-4842-A9B2-3E558CC331E7}" destId="{19F0911A-6F5F-454F-8E9C-DB39B452A909}" srcOrd="1" destOrd="0" presId="urn:microsoft.com/office/officeart/2018/2/layout/IconVerticalSolidList"/>
    <dgm:cxn modelId="{89FC380D-FB07-4728-B292-AB059D844A5E}" type="presParOf" srcId="{00B57AF4-1CB0-4842-A9B2-3E558CC331E7}" destId="{026E0202-9727-46BE-BF4B-CFE8FFA8E028}" srcOrd="2" destOrd="0" presId="urn:microsoft.com/office/officeart/2018/2/layout/IconVerticalSolidList"/>
    <dgm:cxn modelId="{DC30EE9B-17B3-4D9E-9BC1-F0C337DA372D}" type="presParOf" srcId="{00B57AF4-1CB0-4842-A9B2-3E558CC331E7}" destId="{67C7A9D5-5820-4BCE-A8AD-6C907F20733A}" srcOrd="3" destOrd="0" presId="urn:microsoft.com/office/officeart/2018/2/layout/IconVerticalSolidList"/>
    <dgm:cxn modelId="{BBCBE009-E6FA-4E95-9AF6-0CA8AB6DAD58}" type="presParOf" srcId="{8C7431FA-73EC-48E8-B346-41E2BA4E5DB6}" destId="{978182A0-E42A-4F3A-95F0-AA7B1C723E18}" srcOrd="5" destOrd="0" presId="urn:microsoft.com/office/officeart/2018/2/layout/IconVerticalSolidList"/>
    <dgm:cxn modelId="{718B8182-55D9-43F2-9357-50B0F9FD6DC6}" type="presParOf" srcId="{8C7431FA-73EC-48E8-B346-41E2BA4E5DB6}" destId="{1EBB4FFC-CF72-428C-ABD4-DA1F1A4D8F54}" srcOrd="6" destOrd="0" presId="urn:microsoft.com/office/officeart/2018/2/layout/IconVerticalSolidList"/>
    <dgm:cxn modelId="{96AFCAB3-592D-4F17-9380-C6DC5A1F15A3}" type="presParOf" srcId="{1EBB4FFC-CF72-428C-ABD4-DA1F1A4D8F54}" destId="{96140D45-850E-4BC6-9052-A6EB34D95C61}" srcOrd="0" destOrd="0" presId="urn:microsoft.com/office/officeart/2018/2/layout/IconVerticalSolidList"/>
    <dgm:cxn modelId="{C2847717-53C5-4E9C-B1CD-621A37ED2963}" type="presParOf" srcId="{1EBB4FFC-CF72-428C-ABD4-DA1F1A4D8F54}" destId="{4DF77805-2D26-42A0-B135-84A1378AD0BF}" srcOrd="1" destOrd="0" presId="urn:microsoft.com/office/officeart/2018/2/layout/IconVerticalSolidList"/>
    <dgm:cxn modelId="{F7140491-C2C9-411D-BC3C-22C9E80E25B3}" type="presParOf" srcId="{1EBB4FFC-CF72-428C-ABD4-DA1F1A4D8F54}" destId="{45F77247-A65B-47A7-9FC0-085205F2BF0F}" srcOrd="2" destOrd="0" presId="urn:microsoft.com/office/officeart/2018/2/layout/IconVerticalSolidList"/>
    <dgm:cxn modelId="{E7EBD3BB-D61B-4B99-B23B-6699256C983F}" type="presParOf" srcId="{1EBB4FFC-CF72-428C-ABD4-DA1F1A4D8F54}" destId="{D2493C1C-8EB0-43D4-AEDB-7D4CA96FDEE7}" srcOrd="3" destOrd="0" presId="urn:microsoft.com/office/officeart/2018/2/layout/IconVerticalSolidList"/>
    <dgm:cxn modelId="{4B540661-3D9A-44CD-AE29-413506214CFF}" type="presParOf" srcId="{1EBB4FFC-CF72-428C-ABD4-DA1F1A4D8F54}" destId="{1011E082-3347-4748-A439-E061ECC55A4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EC740-94B2-4BB7-818C-4D6CB72D0CED}">
      <dsp:nvSpPr>
        <dsp:cNvPr id="0" name=""/>
        <dsp:cNvSpPr/>
      </dsp:nvSpPr>
      <dsp:spPr>
        <a:xfrm>
          <a:off x="0" y="2"/>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956DD5-8523-4E19-966A-CA3ECE8ACD38}">
      <dsp:nvSpPr>
        <dsp:cNvPr id="0" name=""/>
        <dsp:cNvSpPr/>
      </dsp:nvSpPr>
      <dsp:spPr>
        <a:xfrm>
          <a:off x="276881" y="238293"/>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48DDF8-7BD1-48E7-9EB0-F09A7A34EAFA}">
      <dsp:nvSpPr>
        <dsp:cNvPr id="0" name=""/>
        <dsp:cNvSpPr/>
      </dsp:nvSpPr>
      <dsp:spPr>
        <a:xfrm>
          <a:off x="1057183" y="1805"/>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Initiated foundational research to define what success and trust </a:t>
          </a:r>
          <a:r>
            <a:rPr lang="en-US" sz="1800" i="1"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look like </a:t>
          </a:r>
          <a:r>
            <a:rPr lang="en-US" sz="1800" i="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to users</a:t>
          </a:r>
          <a:endParaRPr lang="en-US" sz="1800" i="1"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endParaRPr>
        </a:p>
      </dsp:txBody>
      <dsp:txXfrm>
        <a:off x="1057183" y="1805"/>
        <a:ext cx="6829516" cy="915310"/>
      </dsp:txXfrm>
    </dsp:sp>
    <dsp:sp modelId="{9E4BF7F4-F878-4522-BF6C-05FA2B5E23DB}">
      <dsp:nvSpPr>
        <dsp:cNvPr id="0" name=""/>
        <dsp:cNvSpPr/>
      </dsp:nvSpPr>
      <dsp:spPr>
        <a:xfrm>
          <a:off x="0" y="1145944"/>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0F3C5-F6F4-4889-BBAA-3F3F6FCB4FD4}">
      <dsp:nvSpPr>
        <dsp:cNvPr id="0" name=""/>
        <dsp:cNvSpPr/>
      </dsp:nvSpPr>
      <dsp:spPr>
        <a:xfrm>
          <a:off x="276881" y="1382431"/>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6F986D-1720-4A29-B64A-DD4F2A56E14B}">
      <dsp:nvSpPr>
        <dsp:cNvPr id="0" name=""/>
        <dsp:cNvSpPr/>
      </dsp:nvSpPr>
      <dsp:spPr>
        <a:xfrm>
          <a:off x="1057183" y="1145944"/>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Launched 3 waves of mixed-method research as Copilot was integrated and expanded (n=21, 686, 598</a:t>
          </a:r>
          <a:r>
            <a:rPr lang="en-US" sz="1800" kern="1200" dirty="0">
              <a:latin typeface="Segoe UI" panose="020B0502040204020203" pitchFamily="34" charset="0"/>
              <a:cs typeface="Segoe UI" panose="020B0502040204020203" pitchFamily="34" charset="0"/>
            </a:rPr>
            <a:t>)</a:t>
          </a:r>
        </a:p>
      </dsp:txBody>
      <dsp:txXfrm>
        <a:off x="1057183" y="1145944"/>
        <a:ext cx="6829516" cy="915310"/>
      </dsp:txXfrm>
    </dsp:sp>
    <dsp:sp modelId="{95953B40-9484-41F7-8E87-64081327591D}">
      <dsp:nvSpPr>
        <dsp:cNvPr id="0" name=""/>
        <dsp:cNvSpPr/>
      </dsp:nvSpPr>
      <dsp:spPr>
        <a:xfrm>
          <a:off x="0" y="2320626"/>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E5D73-CB42-4386-855A-1123176D8ED6}">
      <dsp:nvSpPr>
        <dsp:cNvPr id="0" name=""/>
        <dsp:cNvSpPr/>
      </dsp:nvSpPr>
      <dsp:spPr>
        <a:xfrm>
          <a:off x="276881" y="2496027"/>
          <a:ext cx="503420" cy="5034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A4A71-CF3F-4F58-826C-1B339AE1F500}">
      <dsp:nvSpPr>
        <dsp:cNvPr id="0" name=""/>
        <dsp:cNvSpPr/>
      </dsp:nvSpPr>
      <dsp:spPr>
        <a:xfrm>
          <a:off x="1057183" y="2290082"/>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Segoe UI" panose="020B0502040204020203" pitchFamily="34" charset="0"/>
              <a:cs typeface="Segoe UI" panose="020B0502040204020203" pitchFamily="34" charset="0"/>
            </a:rPr>
            <a:t>Created the AI UX Composite Score framework to track satisfaction, lack of trust, usefulness, and value over time</a:t>
          </a:r>
        </a:p>
      </dsp:txBody>
      <dsp:txXfrm>
        <a:off x="1057183" y="2290082"/>
        <a:ext cx="6829516" cy="915310"/>
      </dsp:txXfrm>
    </dsp:sp>
    <dsp:sp modelId="{75FD7AB0-1657-466E-B8BA-B52BB29FB793}">
      <dsp:nvSpPr>
        <dsp:cNvPr id="0" name=""/>
        <dsp:cNvSpPr/>
      </dsp:nvSpPr>
      <dsp:spPr>
        <a:xfrm>
          <a:off x="0" y="3436024"/>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A8368-A5BA-4908-BFFE-982C8D0691DF}">
      <dsp:nvSpPr>
        <dsp:cNvPr id="0" name=""/>
        <dsp:cNvSpPr/>
      </dsp:nvSpPr>
      <dsp:spPr>
        <a:xfrm>
          <a:off x="276881" y="3670708"/>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E473-F168-4FD8-B8B1-6E9A409B0C2E}">
      <dsp:nvSpPr>
        <dsp:cNvPr id="0" name=""/>
        <dsp:cNvSpPr/>
      </dsp:nvSpPr>
      <dsp:spPr>
        <a:xfrm>
          <a:off x="1057183" y="3434221"/>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Enabled data-informed product strategy across PM, Eng, and SLT/LT</a:t>
          </a:r>
        </a:p>
      </dsp:txBody>
      <dsp:txXfrm>
        <a:off x="1057183" y="3434221"/>
        <a:ext cx="68295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ED151-C803-4A64-BB99-77C22A680069}">
      <dsp:nvSpPr>
        <dsp:cNvPr id="0" name=""/>
        <dsp:cNvSpPr/>
      </dsp:nvSpPr>
      <dsp:spPr>
        <a:xfrm>
          <a:off x="1476597" y="0"/>
          <a:ext cx="984398" cy="776865"/>
        </a:xfrm>
        <a:prstGeom prst="trapezoid">
          <a:avLst>
            <a:gd name="adj" fmla="val 63357"/>
          </a:avLst>
        </a:prstGeom>
        <a:solidFill>
          <a:srgbClr val="66AC64"/>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Segoe UI" panose="020B0502040204020203" pitchFamily="34" charset="0"/>
            <a:cs typeface="Segoe UI" panose="020B0502040204020203" pitchFamily="34" charset="0"/>
          </a:endParaRPr>
        </a:p>
      </dsp:txBody>
      <dsp:txXfrm>
        <a:off x="1476597" y="0"/>
        <a:ext cx="984398" cy="776865"/>
      </dsp:txXfrm>
    </dsp:sp>
    <dsp:sp modelId="{31D341FF-B6E5-4F84-B610-540494656E48}">
      <dsp:nvSpPr>
        <dsp:cNvPr id="0" name=""/>
        <dsp:cNvSpPr/>
      </dsp:nvSpPr>
      <dsp:spPr>
        <a:xfrm>
          <a:off x="984398" y="776865"/>
          <a:ext cx="1968796" cy="776865"/>
        </a:xfrm>
        <a:prstGeom prst="trapezoid">
          <a:avLst>
            <a:gd name="adj" fmla="val 63357"/>
          </a:avLst>
        </a:prstGeom>
        <a:solidFill>
          <a:srgbClr val="5C9277"/>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Segoe UI" panose="020B0502040204020203" pitchFamily="34" charset="0"/>
              <a:cs typeface="Segoe UI" panose="020B0502040204020203" pitchFamily="34" charset="0"/>
            </a:rPr>
            <a:t>USEFUL</a:t>
          </a:r>
        </a:p>
      </dsp:txBody>
      <dsp:txXfrm>
        <a:off x="1328937" y="776865"/>
        <a:ext cx="1279717" cy="776865"/>
      </dsp:txXfrm>
    </dsp:sp>
    <dsp:sp modelId="{23B6FE71-37E7-4A0A-B66E-C723F1ED97C5}">
      <dsp:nvSpPr>
        <dsp:cNvPr id="0" name=""/>
        <dsp:cNvSpPr/>
      </dsp:nvSpPr>
      <dsp:spPr>
        <a:xfrm>
          <a:off x="492199" y="1553731"/>
          <a:ext cx="2953194" cy="776865"/>
        </a:xfrm>
        <a:prstGeom prst="trapezoid">
          <a:avLst>
            <a:gd name="adj" fmla="val 63357"/>
          </a:avLst>
        </a:prstGeom>
        <a:solidFill>
          <a:srgbClr val="52768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Segoe UI" panose="020B0502040204020203" pitchFamily="34" charset="0"/>
              <a:cs typeface="Segoe UI" panose="020B0502040204020203" pitchFamily="34" charset="0"/>
            </a:rPr>
            <a:t>VALID</a:t>
          </a:r>
        </a:p>
      </dsp:txBody>
      <dsp:txXfrm>
        <a:off x="1009008" y="1553731"/>
        <a:ext cx="1919576" cy="776865"/>
      </dsp:txXfrm>
    </dsp:sp>
    <dsp:sp modelId="{A0723B93-6759-4B32-BEE3-67099EFEE693}">
      <dsp:nvSpPr>
        <dsp:cNvPr id="0" name=""/>
        <dsp:cNvSpPr/>
      </dsp:nvSpPr>
      <dsp:spPr>
        <a:xfrm>
          <a:off x="0" y="2330596"/>
          <a:ext cx="3937592" cy="776865"/>
        </a:xfrm>
        <a:prstGeom prst="trapezoid">
          <a:avLst>
            <a:gd name="adj" fmla="val 63357"/>
          </a:avLst>
        </a:prstGeom>
        <a:solidFill>
          <a:srgbClr val="4A609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Segoe UI" panose="020B0502040204020203" pitchFamily="34" charset="0"/>
              <a:cs typeface="Segoe UI" panose="020B0502040204020203" pitchFamily="34" charset="0"/>
            </a:rPr>
            <a:t>USABLE</a:t>
          </a:r>
        </a:p>
      </dsp:txBody>
      <dsp:txXfrm>
        <a:off x="689078" y="2330596"/>
        <a:ext cx="2559435" cy="776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ED151-C803-4A64-BB99-77C22A680069}">
      <dsp:nvSpPr>
        <dsp:cNvPr id="0" name=""/>
        <dsp:cNvSpPr/>
      </dsp:nvSpPr>
      <dsp:spPr>
        <a:xfrm>
          <a:off x="1369518" y="0"/>
          <a:ext cx="913012" cy="712203"/>
        </a:xfrm>
        <a:prstGeom prst="trapezoid">
          <a:avLst>
            <a:gd name="adj" fmla="val 64098"/>
          </a:avLst>
        </a:prstGeom>
        <a:solidFill>
          <a:srgbClr val="66AC64"/>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Segoe UI" panose="020B0502040204020203" pitchFamily="34" charset="0"/>
            <a:cs typeface="Segoe UI" panose="020B0502040204020203" pitchFamily="34" charset="0"/>
          </a:endParaRPr>
        </a:p>
      </dsp:txBody>
      <dsp:txXfrm>
        <a:off x="1369518" y="0"/>
        <a:ext cx="913012" cy="712203"/>
      </dsp:txXfrm>
    </dsp:sp>
    <dsp:sp modelId="{31D341FF-B6E5-4F84-B610-540494656E48}">
      <dsp:nvSpPr>
        <dsp:cNvPr id="0" name=""/>
        <dsp:cNvSpPr/>
      </dsp:nvSpPr>
      <dsp:spPr>
        <a:xfrm>
          <a:off x="913012" y="712203"/>
          <a:ext cx="1826024" cy="712203"/>
        </a:xfrm>
        <a:prstGeom prst="trapezoid">
          <a:avLst>
            <a:gd name="adj" fmla="val 64098"/>
          </a:avLst>
        </a:prstGeom>
        <a:solidFill>
          <a:srgbClr val="5C9277"/>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USEFUL</a:t>
          </a:r>
        </a:p>
      </dsp:txBody>
      <dsp:txXfrm>
        <a:off x="1232566" y="712203"/>
        <a:ext cx="1186915" cy="712203"/>
      </dsp:txXfrm>
    </dsp:sp>
    <dsp:sp modelId="{23B6FE71-37E7-4A0A-B66E-C723F1ED97C5}">
      <dsp:nvSpPr>
        <dsp:cNvPr id="0" name=""/>
        <dsp:cNvSpPr/>
      </dsp:nvSpPr>
      <dsp:spPr>
        <a:xfrm>
          <a:off x="456506" y="1424406"/>
          <a:ext cx="2739036" cy="712203"/>
        </a:xfrm>
        <a:prstGeom prst="trapezoid">
          <a:avLst>
            <a:gd name="adj" fmla="val 64098"/>
          </a:avLst>
        </a:prstGeom>
        <a:solidFill>
          <a:srgbClr val="52768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VALID</a:t>
          </a:r>
        </a:p>
      </dsp:txBody>
      <dsp:txXfrm>
        <a:off x="935837" y="1424406"/>
        <a:ext cx="1780373" cy="712203"/>
      </dsp:txXfrm>
    </dsp:sp>
    <dsp:sp modelId="{A0723B93-6759-4B32-BEE3-67099EFEE693}">
      <dsp:nvSpPr>
        <dsp:cNvPr id="0" name=""/>
        <dsp:cNvSpPr/>
      </dsp:nvSpPr>
      <dsp:spPr>
        <a:xfrm>
          <a:off x="0" y="2136609"/>
          <a:ext cx="3652049" cy="712203"/>
        </a:xfrm>
        <a:prstGeom prst="trapezoid">
          <a:avLst>
            <a:gd name="adj" fmla="val 64098"/>
          </a:avLst>
        </a:prstGeom>
        <a:solidFill>
          <a:srgbClr val="4A609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USABLE</a:t>
          </a:r>
        </a:p>
      </dsp:txBody>
      <dsp:txXfrm>
        <a:off x="639108" y="2136609"/>
        <a:ext cx="2373831" cy="712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B89C6-FB42-4D5A-951E-35010BB47BF6}">
      <dsp:nvSpPr>
        <dsp:cNvPr id="0" name=""/>
        <dsp:cNvSpPr/>
      </dsp:nvSpPr>
      <dsp:spPr>
        <a:xfrm>
          <a:off x="0" y="358793"/>
          <a:ext cx="7258050" cy="11371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3305" tIns="395732" rIns="56330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Product Managers, Engineering leadership, Content Design, and the VP of Copilot Experiences</a:t>
          </a:r>
        </a:p>
      </dsp:txBody>
      <dsp:txXfrm>
        <a:off x="0" y="358793"/>
        <a:ext cx="7258050" cy="1137150"/>
      </dsp:txXfrm>
    </dsp:sp>
    <dsp:sp modelId="{302D0C13-EF63-49CE-86A5-AF53D38C2CFE}">
      <dsp:nvSpPr>
        <dsp:cNvPr id="0" name=""/>
        <dsp:cNvSpPr/>
      </dsp:nvSpPr>
      <dsp:spPr>
        <a:xfrm>
          <a:off x="362902" y="78353"/>
          <a:ext cx="5080635" cy="560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36" tIns="0" rIns="192036"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Segoe UI" panose="020B0502040204020203" pitchFamily="34" charset="0"/>
              <a:cs typeface="Segoe UI" panose="020B0502040204020203" pitchFamily="34" charset="0"/>
            </a:rPr>
            <a:t>Who I Influenced:</a:t>
          </a:r>
          <a:endParaRPr lang="en-US" sz="1900" kern="1200" dirty="0">
            <a:latin typeface="Segoe UI" panose="020B0502040204020203" pitchFamily="34" charset="0"/>
            <a:cs typeface="Segoe UI" panose="020B0502040204020203" pitchFamily="34" charset="0"/>
          </a:endParaRPr>
        </a:p>
      </dsp:txBody>
      <dsp:txXfrm>
        <a:off x="390282" y="105733"/>
        <a:ext cx="5025875" cy="506120"/>
      </dsp:txXfrm>
    </dsp:sp>
    <dsp:sp modelId="{E42C24E9-F19D-47E8-8249-8D09877A7034}">
      <dsp:nvSpPr>
        <dsp:cNvPr id="0" name=""/>
        <dsp:cNvSpPr/>
      </dsp:nvSpPr>
      <dsp:spPr>
        <a:xfrm>
          <a:off x="0" y="1878984"/>
          <a:ext cx="7258050" cy="2394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3305" tIns="395732" rIns="56330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Conducted a roadshow of presentations tailored to different audiences</a:t>
          </a:r>
        </a:p>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Presented in 1:1s, org-wide meetings, team-specific reviews, and executive-level briefings</a:t>
          </a:r>
        </a:p>
        <a:p>
          <a:pPr marL="171450" lvl="1" indent="-171450" algn="l" defTabSz="844550">
            <a:lnSpc>
              <a:spcPct val="90000"/>
            </a:lnSpc>
            <a:spcBef>
              <a:spcPct val="0"/>
            </a:spcBef>
            <a:spcAft>
              <a:spcPct val="15000"/>
            </a:spcAft>
            <a:buChar char="•"/>
          </a:pPr>
          <a:r>
            <a:rPr lang="en-US" sz="1900" kern="1200" dirty="0">
              <a:latin typeface="Segoe UI" panose="020B0502040204020203" pitchFamily="34" charset="0"/>
              <a:cs typeface="Segoe UI" panose="020B0502040204020203" pitchFamily="34" charset="0"/>
            </a:rPr>
            <a:t>Used storytelling artifacts and research synthesis to evangelize findings and create alignment</a:t>
          </a:r>
        </a:p>
      </dsp:txBody>
      <dsp:txXfrm>
        <a:off x="0" y="1878984"/>
        <a:ext cx="7258050" cy="2394000"/>
      </dsp:txXfrm>
    </dsp:sp>
    <dsp:sp modelId="{742A190E-219D-43B1-8E35-8D9631D1DDE0}">
      <dsp:nvSpPr>
        <dsp:cNvPr id="0" name=""/>
        <dsp:cNvSpPr/>
      </dsp:nvSpPr>
      <dsp:spPr>
        <a:xfrm>
          <a:off x="362902" y="1598543"/>
          <a:ext cx="5080635" cy="560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36" tIns="0" rIns="192036"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Segoe UI" panose="020B0502040204020203" pitchFamily="34" charset="0"/>
              <a:cs typeface="Segoe UI" panose="020B0502040204020203" pitchFamily="34" charset="0"/>
            </a:rPr>
            <a:t>How I Influenced:</a:t>
          </a:r>
          <a:endParaRPr lang="en-US" sz="1900" kern="1200" dirty="0">
            <a:latin typeface="Segoe UI" panose="020B0502040204020203" pitchFamily="34" charset="0"/>
            <a:cs typeface="Segoe UI" panose="020B0502040204020203" pitchFamily="34" charset="0"/>
          </a:endParaRPr>
        </a:p>
      </dsp:txBody>
      <dsp:txXfrm>
        <a:off x="390282" y="1625923"/>
        <a:ext cx="5025875"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4D8DB-1747-4BC8-9BFB-2A07EBBB9B24}">
      <dsp:nvSpPr>
        <dsp:cNvPr id="0" name=""/>
        <dsp:cNvSpPr/>
      </dsp:nvSpPr>
      <dsp:spPr>
        <a:xfrm>
          <a:off x="376435" y="918140"/>
          <a:ext cx="1098000" cy="1098000"/>
        </a:xfrm>
        <a:prstGeom prst="round2DiagRect">
          <a:avLst>
            <a:gd name="adj1" fmla="val 29727"/>
            <a:gd name="adj2" fmla="val 0"/>
          </a:avLst>
        </a:prstGeom>
        <a:solidFill>
          <a:schemeClr val="accent2">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F4D6A687-5FF8-44C1-86EB-0C74C3DC660D}">
      <dsp:nvSpPr>
        <dsp:cNvPr id="0" name=""/>
        <dsp:cNvSpPr/>
      </dsp:nvSpPr>
      <dsp:spPr>
        <a:xfrm>
          <a:off x="610435" y="1152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063F6-7B18-4242-A5E8-28230278EC9F}">
      <dsp:nvSpPr>
        <dsp:cNvPr id="0" name=""/>
        <dsp:cNvSpPr/>
      </dsp:nvSpPr>
      <dsp:spPr>
        <a:xfrm>
          <a:off x="25435" y="2358140"/>
          <a:ext cx="1800000" cy="916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solidFill>
                <a:schemeClr val="tx1"/>
              </a:solidFill>
              <a:latin typeface="Segoe UI" panose="020B0502040204020203" pitchFamily="34" charset="0"/>
              <a:cs typeface="Segoe UI" panose="020B0502040204020203" pitchFamily="34" charset="0"/>
            </a:rPr>
            <a:t>Deprioritized Multi-turn UPDATES (low trust, 14k thumbs down)</a:t>
          </a:r>
        </a:p>
      </dsp:txBody>
      <dsp:txXfrm>
        <a:off x="25435" y="2358140"/>
        <a:ext cx="1800000" cy="916523"/>
      </dsp:txXfrm>
    </dsp:sp>
    <dsp:sp modelId="{FE508A27-A5E7-4D7C-8866-2639679D4414}">
      <dsp:nvSpPr>
        <dsp:cNvPr id="0" name=""/>
        <dsp:cNvSpPr/>
      </dsp:nvSpPr>
      <dsp:spPr>
        <a:xfrm>
          <a:off x="2491435" y="918140"/>
          <a:ext cx="1098000" cy="1098000"/>
        </a:xfrm>
        <a:prstGeom prst="round2DiagRect">
          <a:avLst>
            <a:gd name="adj1" fmla="val 29727"/>
            <a:gd name="adj2" fmla="val 0"/>
          </a:avLst>
        </a:prstGeom>
        <a:solidFill>
          <a:schemeClr val="accent3">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D0A69557-A7D8-4487-AF0A-92BEF1C90CBA}">
      <dsp:nvSpPr>
        <dsp:cNvPr id="0" name=""/>
        <dsp:cNvSpPr/>
      </dsp:nvSpPr>
      <dsp:spPr>
        <a:xfrm>
          <a:off x="2725435" y="1152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6D8F25-5554-4556-AD7B-7493F175C9F8}">
      <dsp:nvSpPr>
        <dsp:cNvPr id="0" name=""/>
        <dsp:cNvSpPr/>
      </dsp:nvSpPr>
      <dsp:spPr>
        <a:xfrm>
          <a:off x="2140435" y="2358140"/>
          <a:ext cx="1800000" cy="916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solidFill>
                <a:schemeClr val="tx1"/>
              </a:solidFill>
              <a:latin typeface="Segoe UI" panose="020B0502040204020203" pitchFamily="34" charset="0"/>
              <a:cs typeface="Segoe UI" panose="020B0502040204020203" pitchFamily="34" charset="0"/>
            </a:rPr>
            <a:t>Doubled down on Case Summary and Email Assist</a:t>
          </a:r>
        </a:p>
      </dsp:txBody>
      <dsp:txXfrm>
        <a:off x="2140435" y="2358140"/>
        <a:ext cx="1800000" cy="916523"/>
      </dsp:txXfrm>
    </dsp:sp>
    <dsp:sp modelId="{ED2ABC85-E5BB-47D1-8C6F-96CAAF727E43}">
      <dsp:nvSpPr>
        <dsp:cNvPr id="0" name=""/>
        <dsp:cNvSpPr/>
      </dsp:nvSpPr>
      <dsp:spPr>
        <a:xfrm>
          <a:off x="4606435" y="918140"/>
          <a:ext cx="1098000" cy="1098000"/>
        </a:xfrm>
        <a:prstGeom prst="round2DiagRect">
          <a:avLst>
            <a:gd name="adj1" fmla="val 29727"/>
            <a:gd name="adj2" fmla="val 0"/>
          </a:avLst>
        </a:prstGeom>
        <a:solidFill>
          <a:schemeClr val="accent4">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53AA5F66-DF73-4321-8983-AB3EAE625C78}">
      <dsp:nvSpPr>
        <dsp:cNvPr id="0" name=""/>
        <dsp:cNvSpPr/>
      </dsp:nvSpPr>
      <dsp:spPr>
        <a:xfrm>
          <a:off x="4840435" y="1152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BF5D81-2378-46AC-87AA-8DDCD11DC897}">
      <dsp:nvSpPr>
        <dsp:cNvPr id="0" name=""/>
        <dsp:cNvSpPr/>
      </dsp:nvSpPr>
      <dsp:spPr>
        <a:xfrm>
          <a:off x="4255435" y="2358140"/>
          <a:ext cx="1800000" cy="916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solidFill>
                <a:schemeClr val="tx1"/>
              </a:solidFill>
              <a:latin typeface="Segoe UI" panose="020B0502040204020203" pitchFamily="34" charset="0"/>
              <a:cs typeface="Segoe UI" panose="020B0502040204020203" pitchFamily="34" charset="0"/>
            </a:rPr>
            <a:t>Recommended redesign of micro feedback (thumbs up) to improve signal quality</a:t>
          </a:r>
        </a:p>
      </dsp:txBody>
      <dsp:txXfrm>
        <a:off x="4255435" y="2358140"/>
        <a:ext cx="1800000" cy="916523"/>
      </dsp:txXfrm>
    </dsp:sp>
    <dsp:sp modelId="{4AA60A8B-08AE-40BF-A50F-03D8F545FFBC}">
      <dsp:nvSpPr>
        <dsp:cNvPr id="0" name=""/>
        <dsp:cNvSpPr/>
      </dsp:nvSpPr>
      <dsp:spPr>
        <a:xfrm>
          <a:off x="6721435" y="918140"/>
          <a:ext cx="1098000" cy="1098000"/>
        </a:xfrm>
        <a:prstGeom prst="round2DiagRect">
          <a:avLst>
            <a:gd name="adj1" fmla="val 29727"/>
            <a:gd name="adj2" fmla="val 0"/>
          </a:avLst>
        </a:prstGeom>
        <a:solidFill>
          <a:schemeClr val="accent5">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37713F42-0E47-47FD-BF4B-5D311A46E74B}">
      <dsp:nvSpPr>
        <dsp:cNvPr id="0" name=""/>
        <dsp:cNvSpPr/>
      </dsp:nvSpPr>
      <dsp:spPr>
        <a:xfrm>
          <a:off x="6955435" y="1152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37F7C1-3DB8-4496-A54E-78B17041B434}">
      <dsp:nvSpPr>
        <dsp:cNvPr id="0" name=""/>
        <dsp:cNvSpPr/>
      </dsp:nvSpPr>
      <dsp:spPr>
        <a:xfrm>
          <a:off x="6370435" y="2358140"/>
          <a:ext cx="1800000" cy="916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solidFill>
                <a:schemeClr val="tx1"/>
              </a:solidFill>
              <a:latin typeface="Segoe UI" panose="020B0502040204020203" pitchFamily="34" charset="0"/>
              <a:cs typeface="Segoe UI" panose="020B0502040204020203" pitchFamily="34" charset="0"/>
            </a:rPr>
            <a:t>Design direction focused on building trust before expanding capabilities</a:t>
          </a:r>
        </a:p>
      </dsp:txBody>
      <dsp:txXfrm>
        <a:off x="6370435" y="2358140"/>
        <a:ext cx="1800000" cy="916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737E1-2C49-4F0A-92A2-BFD0611A63EE}">
      <dsp:nvSpPr>
        <dsp:cNvPr id="0" name=""/>
        <dsp:cNvSpPr/>
      </dsp:nvSpPr>
      <dsp:spPr>
        <a:xfrm>
          <a:off x="2401" y="1209894"/>
          <a:ext cx="1714409" cy="108865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56F44-1349-4F1B-80F0-49B2F542A23F}">
      <dsp:nvSpPr>
        <dsp:cNvPr id="0" name=""/>
        <dsp:cNvSpPr/>
      </dsp:nvSpPr>
      <dsp:spPr>
        <a:xfrm>
          <a:off x="192891" y="1390860"/>
          <a:ext cx="1714409" cy="10886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Did not pursue broad feature expansion in Copilot</a:t>
          </a:r>
        </a:p>
      </dsp:txBody>
      <dsp:txXfrm>
        <a:off x="224776" y="1422745"/>
        <a:ext cx="1650639" cy="1024880"/>
      </dsp:txXfrm>
    </dsp:sp>
    <dsp:sp modelId="{DBB7C8F2-063D-4433-B6AB-17B87FD3E0DE}">
      <dsp:nvSpPr>
        <dsp:cNvPr id="0" name=""/>
        <dsp:cNvSpPr/>
      </dsp:nvSpPr>
      <dsp:spPr>
        <a:xfrm>
          <a:off x="2097790" y="1209894"/>
          <a:ext cx="1714409" cy="108865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0F928-8006-4F90-9621-AFE801178B24}">
      <dsp:nvSpPr>
        <dsp:cNvPr id="0" name=""/>
        <dsp:cNvSpPr/>
      </dsp:nvSpPr>
      <dsp:spPr>
        <a:xfrm>
          <a:off x="2288280" y="1390860"/>
          <a:ext cx="1714409" cy="10886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Delayed efforts to retrain on new content or expand domain coverage</a:t>
          </a:r>
        </a:p>
      </dsp:txBody>
      <dsp:txXfrm>
        <a:off x="2320165" y="1422745"/>
        <a:ext cx="1650639" cy="1024880"/>
      </dsp:txXfrm>
    </dsp:sp>
    <dsp:sp modelId="{3D8346FC-647F-49D6-981F-5F000D61DD75}">
      <dsp:nvSpPr>
        <dsp:cNvPr id="0" name=""/>
        <dsp:cNvSpPr/>
      </dsp:nvSpPr>
      <dsp:spPr>
        <a:xfrm>
          <a:off x="4193180" y="1209894"/>
          <a:ext cx="1714409" cy="108865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21A01-5691-4A9B-89A5-A3FAC1697FD9}">
      <dsp:nvSpPr>
        <dsp:cNvPr id="0" name=""/>
        <dsp:cNvSpPr/>
      </dsp:nvSpPr>
      <dsp:spPr>
        <a:xfrm>
          <a:off x="4383670" y="1390860"/>
          <a:ext cx="1714409" cy="10886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Prioritized building confidence and trust over new functionality</a:t>
          </a:r>
        </a:p>
      </dsp:txBody>
      <dsp:txXfrm>
        <a:off x="4415555" y="1422745"/>
        <a:ext cx="1650639" cy="1024880"/>
      </dsp:txXfrm>
    </dsp:sp>
    <dsp:sp modelId="{F3AA2DA5-4549-4886-BBF5-F6812944B4E9}">
      <dsp:nvSpPr>
        <dsp:cNvPr id="0" name=""/>
        <dsp:cNvSpPr/>
      </dsp:nvSpPr>
      <dsp:spPr>
        <a:xfrm>
          <a:off x="6288570" y="1209894"/>
          <a:ext cx="1714409" cy="108865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3068B-3BF7-4117-A0BE-F535B1C86E6A}">
      <dsp:nvSpPr>
        <dsp:cNvPr id="0" name=""/>
        <dsp:cNvSpPr/>
      </dsp:nvSpPr>
      <dsp:spPr>
        <a:xfrm>
          <a:off x="6479060" y="1390860"/>
          <a:ext cx="1714409" cy="10886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Segoe UI" panose="020B0502040204020203" pitchFamily="34" charset="0"/>
              <a:cs typeface="Segoe UI" panose="020B0502040204020203" pitchFamily="34" charset="0"/>
            </a:rPr>
            <a:t>Tradeoffs were made intentionally to improve retention and user adoption</a:t>
          </a:r>
        </a:p>
      </dsp:txBody>
      <dsp:txXfrm>
        <a:off x="6510945" y="1422745"/>
        <a:ext cx="1650639" cy="1024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77265-8212-4CDD-AF64-A5153ED28152}">
      <dsp:nvSpPr>
        <dsp:cNvPr id="0" name=""/>
        <dsp:cNvSpPr/>
      </dsp:nvSpPr>
      <dsp:spPr>
        <a:xfrm>
          <a:off x="0" y="1805"/>
          <a:ext cx="78867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396DAB6C-7F90-498A-939B-FF5A4AA889B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A922E9-94B4-432E-9D5D-76BE56EBA500}">
      <dsp:nvSpPr>
        <dsp:cNvPr id="0" name=""/>
        <dsp:cNvSpPr/>
      </dsp:nvSpPr>
      <dsp:spPr>
        <a:xfrm>
          <a:off x="1057183" y="1805"/>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Case Summary received 90%+ thumbs up and saw a steady increase in weekly usage</a:t>
          </a:r>
        </a:p>
      </dsp:txBody>
      <dsp:txXfrm>
        <a:off x="1057183" y="1805"/>
        <a:ext cx="6829516" cy="915310"/>
      </dsp:txXfrm>
    </dsp:sp>
    <dsp:sp modelId="{1C346D4D-6551-4B71-8443-0F7B2D685666}">
      <dsp:nvSpPr>
        <dsp:cNvPr id="0" name=""/>
        <dsp:cNvSpPr/>
      </dsp:nvSpPr>
      <dsp:spPr>
        <a:xfrm>
          <a:off x="0" y="1145944"/>
          <a:ext cx="78867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3A88EBB5-B921-4555-8A02-CEBD8A04FBAF}">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5A91E-0B21-4D05-9A60-1439585C3186}">
      <dsp:nvSpPr>
        <dsp:cNvPr id="0" name=""/>
        <dsp:cNvSpPr/>
      </dsp:nvSpPr>
      <dsp:spPr>
        <a:xfrm>
          <a:off x="1057183" y="1145944"/>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Copilot retention stabilized around ~60% after 11 weeks</a:t>
          </a:r>
        </a:p>
      </dsp:txBody>
      <dsp:txXfrm>
        <a:off x="1057183" y="1145944"/>
        <a:ext cx="6829516" cy="915310"/>
      </dsp:txXfrm>
    </dsp:sp>
    <dsp:sp modelId="{5A575E59-7422-4514-A127-906E5779A195}">
      <dsp:nvSpPr>
        <dsp:cNvPr id="0" name=""/>
        <dsp:cNvSpPr/>
      </dsp:nvSpPr>
      <dsp:spPr>
        <a:xfrm>
          <a:off x="0" y="2290082"/>
          <a:ext cx="78867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19F0911A-6F5F-454F-8E9C-DB39B452A909}">
      <dsp:nvSpPr>
        <dsp:cNvPr id="0" name=""/>
        <dsp:cNvSpPr/>
      </dsp:nvSpPr>
      <dsp:spPr>
        <a:xfrm>
          <a:off x="276881" y="2496027"/>
          <a:ext cx="503420" cy="5034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C7A9D5-5820-4BCE-A8AD-6C907F20733A}">
      <dsp:nvSpPr>
        <dsp:cNvPr id="0" name=""/>
        <dsp:cNvSpPr/>
      </dsp:nvSpPr>
      <dsp:spPr>
        <a:xfrm>
          <a:off x="1057183" y="2290082"/>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Our research directly shaped the Copilot roadmap prioritization</a:t>
          </a:r>
        </a:p>
      </dsp:txBody>
      <dsp:txXfrm>
        <a:off x="1057183" y="2290082"/>
        <a:ext cx="6829516" cy="915310"/>
      </dsp:txXfrm>
    </dsp:sp>
    <dsp:sp modelId="{96140D45-850E-4BC6-9052-A6EB34D95C61}">
      <dsp:nvSpPr>
        <dsp:cNvPr id="0" name=""/>
        <dsp:cNvSpPr/>
      </dsp:nvSpPr>
      <dsp:spPr>
        <a:xfrm>
          <a:off x="0" y="3434221"/>
          <a:ext cx="78867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4DF77805-2D26-42A0-B135-84A1378AD0BF}">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493C1C-8EB0-43D4-AEDB-7D4CA96FDEE7}">
      <dsp:nvSpPr>
        <dsp:cNvPr id="0" name=""/>
        <dsp:cNvSpPr/>
      </dsp:nvSpPr>
      <dsp:spPr>
        <a:xfrm>
          <a:off x="1057183" y="3434221"/>
          <a:ext cx="35490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hueOff val="0"/>
                  <a:satOff val="0"/>
                  <a:lumOff val="0"/>
                  <a:alphaOff val="0"/>
                </a:prstClr>
              </a:solidFill>
              <a:latin typeface="Segoe UI" panose="020B0502040204020203" pitchFamily="34" charset="0"/>
              <a:ea typeface="+mn-ea"/>
              <a:cs typeface="Segoe UI" panose="020B0502040204020203" pitchFamily="34" charset="0"/>
            </a:rPr>
            <a:t>Sparked additional work:</a:t>
          </a:r>
        </a:p>
      </dsp:txBody>
      <dsp:txXfrm>
        <a:off x="1057183" y="3434221"/>
        <a:ext cx="3549015" cy="915310"/>
      </dsp:txXfrm>
    </dsp:sp>
    <dsp:sp modelId="{1011E082-3347-4748-A439-E061ECC55A45}">
      <dsp:nvSpPr>
        <dsp:cNvPr id="0" name=""/>
        <dsp:cNvSpPr/>
      </dsp:nvSpPr>
      <dsp:spPr>
        <a:xfrm>
          <a:off x="4606198" y="3434221"/>
          <a:ext cx="3280501"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533400">
            <a:lnSpc>
              <a:spcPct val="100000"/>
            </a:lnSpc>
            <a:spcBef>
              <a:spcPct val="0"/>
            </a:spcBef>
            <a:spcAft>
              <a:spcPct val="35000"/>
            </a:spcAft>
            <a:buNone/>
          </a:pPr>
          <a:r>
            <a:rPr lang="en-US" sz="1200" kern="1200" dirty="0">
              <a:latin typeface="Segoe UI" panose="020B0502040204020203" pitchFamily="34" charset="0"/>
              <a:cs typeface="Segoe UI" panose="020B0502040204020203" pitchFamily="34" charset="0"/>
            </a:rPr>
            <a:t>Micro feedback discovery project (led by me)</a:t>
          </a:r>
        </a:p>
        <a:p>
          <a:pPr marL="0" lvl="0" indent="0" algn="l" defTabSz="533400">
            <a:lnSpc>
              <a:spcPct val="100000"/>
            </a:lnSpc>
            <a:spcBef>
              <a:spcPct val="0"/>
            </a:spcBef>
            <a:spcAft>
              <a:spcPct val="35000"/>
            </a:spcAft>
            <a:buNone/>
          </a:pPr>
          <a:r>
            <a:rPr lang="en-US" sz="1200" kern="1200" dirty="0">
              <a:latin typeface="Segoe UI" panose="020B0502040204020203" pitchFamily="34" charset="0"/>
              <a:cs typeface="Segoe UI" panose="020B0502040204020203" pitchFamily="34" charset="0"/>
            </a:rPr>
            <a:t>Prompt Engineering training and discovery (led by me)</a:t>
          </a:r>
        </a:p>
      </dsp:txBody>
      <dsp:txXfrm>
        <a:off x="4606198" y="3434221"/>
        <a:ext cx="3280501"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0.66444</cdr:x>
      <cdr:y>0.40448</cdr:y>
    </cdr:from>
    <cdr:to>
      <cdr:x>0.72169</cdr:x>
      <cdr:y>0.48397</cdr:y>
    </cdr:to>
    <cdr:sp macro="" textlink="">
      <cdr:nvSpPr>
        <cdr:cNvPr id="2" name="Rectangle 1">
          <a:extLst xmlns:a="http://schemas.openxmlformats.org/drawingml/2006/main">
            <a:ext uri="{FF2B5EF4-FFF2-40B4-BE49-F238E27FC236}">
              <a16:creationId xmlns:a16="http://schemas.microsoft.com/office/drawing/2014/main" id="{B64C3E16-2018-F915-2376-5BF21AFAB075}"/>
            </a:ext>
          </a:extLst>
        </cdr:cNvPr>
        <cdr:cNvSpPr/>
      </cdr:nvSpPr>
      <cdr:spPr>
        <a:xfrm xmlns:a="http://schemas.openxmlformats.org/drawingml/2006/main">
          <a:off x="3165760" y="953095"/>
          <a:ext cx="272805"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0.60687</cdr:x>
      <cdr:y>0.05795</cdr:y>
    </cdr:from>
    <cdr:to>
      <cdr:x>0.66413</cdr:x>
      <cdr:y>0.13745</cdr:y>
    </cdr:to>
    <cdr:sp macro="" textlink="">
      <cdr:nvSpPr>
        <cdr:cNvPr id="3" name="Rectangle 2">
          <a:extLst xmlns:a="http://schemas.openxmlformats.org/drawingml/2006/main">
            <a:ext uri="{FF2B5EF4-FFF2-40B4-BE49-F238E27FC236}">
              <a16:creationId xmlns:a16="http://schemas.microsoft.com/office/drawing/2014/main" id="{B64C3E16-2018-F915-2376-5BF21AFAB075}"/>
            </a:ext>
          </a:extLst>
        </cdr:cNvPr>
        <cdr:cNvSpPr/>
      </cdr:nvSpPr>
      <cdr:spPr>
        <a:xfrm xmlns:a="http://schemas.openxmlformats.org/drawingml/2006/main">
          <a:off x="2891476" y="136562"/>
          <a:ext cx="272805"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0.51204</cdr:x>
      <cdr:y>0.50636</cdr:y>
    </cdr:from>
    <cdr:to>
      <cdr:x>0.58622</cdr:x>
      <cdr:y>0.58586</cdr:y>
    </cdr:to>
    <cdr:sp macro="" textlink="">
      <cdr:nvSpPr>
        <cdr:cNvPr id="4" name="Rectangle 3">
          <a:extLst xmlns:a="http://schemas.openxmlformats.org/drawingml/2006/main">
            <a:ext uri="{FF2B5EF4-FFF2-40B4-BE49-F238E27FC236}">
              <a16:creationId xmlns:a16="http://schemas.microsoft.com/office/drawing/2014/main" id="{B64C3E16-2018-F915-2376-5BF21AFAB075}"/>
            </a:ext>
          </a:extLst>
        </cdr:cNvPr>
        <cdr:cNvSpPr/>
      </cdr:nvSpPr>
      <cdr:spPr>
        <a:xfrm xmlns:a="http://schemas.openxmlformats.org/drawingml/2006/main">
          <a:off x="2439652" y="1193181"/>
          <a:ext cx="353419"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0.44786</cdr:x>
      <cdr:y>0.63241</cdr:y>
    </cdr:from>
    <cdr:to>
      <cdr:x>0.52204</cdr:x>
      <cdr:y>0.71191</cdr:y>
    </cdr:to>
    <cdr:sp macro="" textlink="">
      <cdr:nvSpPr>
        <cdr:cNvPr id="5" name="Rectangle 4">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2133857" y="1490191"/>
          <a:ext cx="353419"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0.4039</cdr:x>
      <cdr:y>0.64571</cdr:y>
    </cdr:from>
    <cdr:to>
      <cdr:x>0.47807</cdr:x>
      <cdr:y>0.74017</cdr:y>
    </cdr:to>
    <cdr:sp macro="" textlink="">
      <cdr:nvSpPr>
        <cdr:cNvPr id="6" name="Rectangle 5">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1924404" y="1521542"/>
          <a:ext cx="353419" cy="222564"/>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0.33199</cdr:x>
      <cdr:y>0.61013</cdr:y>
    </cdr:from>
    <cdr:to>
      <cdr:x>0.40616</cdr:x>
      <cdr:y>0.68962</cdr:y>
    </cdr:to>
    <cdr:sp macro="" textlink="">
      <cdr:nvSpPr>
        <cdr:cNvPr id="7" name="Rectangle 6">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1581783" y="1437686"/>
          <a:ext cx="353419"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0.25972</cdr:x>
      <cdr:y>0.67216</cdr:y>
    </cdr:from>
    <cdr:to>
      <cdr:x>0.3339</cdr:x>
      <cdr:y>0.75165</cdr:y>
    </cdr:to>
    <cdr:sp macro="" textlink="">
      <cdr:nvSpPr>
        <cdr:cNvPr id="8" name="Rectangle 7">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1237470" y="1583853"/>
          <a:ext cx="353419"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0.21847</cdr:x>
      <cdr:y>0.7914</cdr:y>
    </cdr:from>
    <cdr:to>
      <cdr:x>0.28077</cdr:x>
      <cdr:y>0.8709</cdr:y>
    </cdr:to>
    <cdr:sp macro="" textlink="">
      <cdr:nvSpPr>
        <cdr:cNvPr id="9" name="Rectangle 8">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1040929" y="1864841"/>
          <a:ext cx="296811"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0.0681</cdr:x>
      <cdr:y>0.73694</cdr:y>
    </cdr:from>
    <cdr:to>
      <cdr:x>0.14228</cdr:x>
      <cdr:y>0.81643</cdr:y>
    </cdr:to>
    <cdr:sp macro="" textlink="">
      <cdr:nvSpPr>
        <cdr:cNvPr id="10" name="Rectangle 9">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324484" y="1736497"/>
          <a:ext cx="353419"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0.01376</cdr:x>
      <cdr:y>0.8574</cdr:y>
    </cdr:from>
    <cdr:to>
      <cdr:x>0.08794</cdr:x>
      <cdr:y>0.93689</cdr:y>
    </cdr:to>
    <cdr:sp macro="" textlink="">
      <cdr:nvSpPr>
        <cdr:cNvPr id="11" name="Rectangle 10">
          <a:extLst xmlns:a="http://schemas.openxmlformats.org/drawingml/2006/main">
            <a:ext uri="{FF2B5EF4-FFF2-40B4-BE49-F238E27FC236}">
              <a16:creationId xmlns:a16="http://schemas.microsoft.com/office/drawing/2014/main" id="{C77823EE-D37F-17C9-A40D-1F18313FBD41}"/>
            </a:ext>
          </a:extLst>
        </cdr:cNvPr>
        <cdr:cNvSpPr/>
      </cdr:nvSpPr>
      <cdr:spPr>
        <a:xfrm xmlns:a="http://schemas.openxmlformats.org/drawingml/2006/main">
          <a:off x="65567" y="2020343"/>
          <a:ext cx="353419" cy="187325"/>
        </a:xfrm>
        <a:prstGeom xmlns:a="http://schemas.openxmlformats.org/drawingml/2006/main" prst="rect">
          <a:avLst/>
        </a:prstGeom>
        <a:solidFill xmlns:a="http://schemas.openxmlformats.org/drawingml/2006/main">
          <a:srgbClr val="F2F2F2"/>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D005D-5FEE-4611-85CE-33E373B50EFD}" type="datetimeFigureOut">
              <a:rPr lang="en-US" smtClean="0"/>
              <a:t>8/24/2025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AE4C2-9F90-4368-BEFD-5B56E06FA48B}" type="slidenum">
              <a:rPr lang="en-US" smtClean="0"/>
              <a:t>‹#›</a:t>
            </a:fld>
            <a:endParaRPr lang="en-US"/>
          </a:p>
        </p:txBody>
      </p:sp>
    </p:spTree>
    <p:extLst>
      <p:ext uri="{BB962C8B-B14F-4D97-AF65-F5344CB8AC3E}">
        <p14:creationId xmlns:p14="http://schemas.microsoft.com/office/powerpoint/2010/main" val="48364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63A4D-E7A1-480C-8CA2-73D088CDC2F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8585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63A4D-E7A1-480C-8CA2-73D088CDC2F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858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7540E4-1AFA-4D0F-A685-95FBE16EC2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115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A683-5121-82B8-7D60-A86F48F6F9C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F6B4C84-F2DF-C61D-1032-86B1F631AB5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A8574EB-24AB-982A-837B-C023148234DE}"/>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5" name="Footer Placeholder 4">
            <a:extLst>
              <a:ext uri="{FF2B5EF4-FFF2-40B4-BE49-F238E27FC236}">
                <a16:creationId xmlns:a16="http://schemas.microsoft.com/office/drawing/2014/main" id="{9FC347D2-1F27-C4FD-172D-FFFAC9A37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6AA61-972E-5D1F-69C8-54B1144C1F2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036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58513-DA91-B3A5-219B-4259F541B0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ADF92C-EBE0-8378-4A57-FBEA049E7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92309-2A02-BD79-22D2-490934F033A9}"/>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5" name="Footer Placeholder 4">
            <a:extLst>
              <a:ext uri="{FF2B5EF4-FFF2-40B4-BE49-F238E27FC236}">
                <a16:creationId xmlns:a16="http://schemas.microsoft.com/office/drawing/2014/main" id="{5CE33113-536C-1B14-5A5F-7238DA67E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4522C-7C76-4D28-2EF0-81B30CF982D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7952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81A0F-5AE5-8EFB-5342-555F2783C0D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27031-98A8-6FF5-6DD9-A3140FB6982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4E5E7-F514-B108-7923-F8349F60209E}"/>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5" name="Footer Placeholder 4">
            <a:extLst>
              <a:ext uri="{FF2B5EF4-FFF2-40B4-BE49-F238E27FC236}">
                <a16:creationId xmlns:a16="http://schemas.microsoft.com/office/drawing/2014/main" id="{05DE4597-EEE7-C9E6-0A47-3577ADF8E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66BF7-C1E5-27AF-34EB-545E06EC5BF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2865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80553" y="214312"/>
            <a:ext cx="171450" cy="1462088"/>
          </a:xfrm>
          <a:prstGeom prst="rect">
            <a:avLst/>
          </a:prstGeom>
        </p:spPr>
        <p:txBody>
          <a:bodyPr vert="eaVert" anchor="ctr">
            <a:noAutofit/>
          </a:bodyPr>
          <a:lstStyle>
            <a:lvl1pPr marL="0" indent="0" algn="r">
              <a:buNone/>
              <a:defRPr lang="en-US" sz="675"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80553" y="5197792"/>
            <a:ext cx="171450" cy="1462088"/>
          </a:xfrm>
          <a:prstGeom prst="rect">
            <a:avLst/>
          </a:prstGeom>
        </p:spPr>
        <p:txBody>
          <a:bodyPr vert="eaVert" anchor="ctr">
            <a:noAutofit/>
          </a:bodyPr>
          <a:lstStyle>
            <a:lvl1pPr marL="0" indent="0" algn="l">
              <a:buNone/>
              <a:defRPr lang="en-US" sz="675"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742746" y="2286002"/>
            <a:ext cx="2747963" cy="1121846"/>
          </a:xfrm>
          <a:prstGeom prst="rect">
            <a:avLst/>
          </a:prstGeom>
        </p:spPr>
        <p:txBody>
          <a:bodyPr lIns="0" tIns="0" rIns="0" bIns="0">
            <a:spAutoFit/>
          </a:bodyPr>
          <a:lstStyle>
            <a:lvl1pPr>
              <a:defRPr sz="9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742746" y="1796881"/>
            <a:ext cx="2747963" cy="166199"/>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4584781" y="2286002"/>
            <a:ext cx="2747963" cy="1121846"/>
          </a:xfrm>
          <a:prstGeom prst="rect">
            <a:avLst/>
          </a:prstGeom>
        </p:spPr>
        <p:txBody>
          <a:bodyPr lIns="0" tIns="0" rIns="0" bIns="0">
            <a:spAutoFit/>
          </a:bodyPr>
          <a:lstStyle>
            <a:lvl1pPr>
              <a:defRPr sz="9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4584781" y="1796881"/>
            <a:ext cx="2747963" cy="166199"/>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742950" y="644282"/>
            <a:ext cx="7886700" cy="615553"/>
          </a:xfrm>
          <a:prstGeom prst="rect">
            <a:avLst/>
          </a:prstGeom>
        </p:spPr>
        <p:txBody>
          <a:bodyPr/>
          <a:lstStyle/>
          <a:p>
            <a:r>
              <a:rPr lang="en-US"/>
              <a:t>2 column slide</a:t>
            </a:r>
          </a:p>
        </p:txBody>
      </p:sp>
    </p:spTree>
    <p:extLst>
      <p:ext uri="{BB962C8B-B14F-4D97-AF65-F5344CB8AC3E}">
        <p14:creationId xmlns:p14="http://schemas.microsoft.com/office/powerpoint/2010/main" val="2419480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ght Blank">
    <p:spTree>
      <p:nvGrpSpPr>
        <p:cNvPr id="1" name=""/>
        <p:cNvGrpSpPr/>
        <p:nvPr/>
      </p:nvGrpSpPr>
      <p:grpSpPr>
        <a:xfrm>
          <a:off x="0" y="0"/>
          <a:ext cx="0" cy="0"/>
          <a:chOff x="0" y="0"/>
          <a:chExt cx="0" cy="0"/>
        </a:xfrm>
      </p:grpSpPr>
      <p:sp>
        <p:nvSpPr>
          <p:cNvPr id="6" name="Title Placeholder 3">
            <a:extLst>
              <a:ext uri="{FF2B5EF4-FFF2-40B4-BE49-F238E27FC236}">
                <a16:creationId xmlns:a16="http://schemas.microsoft.com/office/drawing/2014/main" id="{D105F078-FA5F-58BB-93FA-66A571E5A76C}"/>
              </a:ext>
            </a:extLst>
          </p:cNvPr>
          <p:cNvSpPr>
            <a:spLocks noGrp="1"/>
          </p:cNvSpPr>
          <p:nvPr>
            <p:ph type="title"/>
          </p:nvPr>
        </p:nvSpPr>
        <p:spPr>
          <a:xfrm>
            <a:off x="514701" y="236553"/>
            <a:ext cx="6036118" cy="354167"/>
          </a:xfrm>
          <a:prstGeom prst="rect">
            <a:avLst/>
          </a:prstGeom>
        </p:spPr>
        <p:txBody>
          <a:bodyPr vert="horz" lIns="91440" tIns="45720" rIns="91440" bIns="45720" rtlCol="0" anchor="ctr">
            <a:normAutofit/>
          </a:bodyPr>
          <a:lstStyle/>
          <a:p>
            <a:r>
              <a:rPr lang="en-US"/>
              <a:t>CLICK TO EDIT SLIDE TITLE</a:t>
            </a:r>
          </a:p>
        </p:txBody>
      </p:sp>
      <p:sp>
        <p:nvSpPr>
          <p:cNvPr id="3" name="Footer Placeholder 3">
            <a:extLst>
              <a:ext uri="{FF2B5EF4-FFF2-40B4-BE49-F238E27FC236}">
                <a16:creationId xmlns:a16="http://schemas.microsoft.com/office/drawing/2014/main" id="{2B1F74F4-7641-75CA-746A-BF7F93CA6B99}"/>
              </a:ext>
            </a:extLst>
          </p:cNvPr>
          <p:cNvSpPr>
            <a:spLocks noGrp="1"/>
          </p:cNvSpPr>
          <p:nvPr>
            <p:ph type="ftr" sz="quarter" idx="3"/>
          </p:nvPr>
        </p:nvSpPr>
        <p:spPr>
          <a:xfrm>
            <a:off x="7489751" y="290526"/>
            <a:ext cx="1486841" cy="246221"/>
          </a:xfrm>
          <a:prstGeom prst="rect">
            <a:avLst/>
          </a:prstGeom>
        </p:spPr>
        <p:txBody>
          <a:bodyPr/>
          <a:lstStyle>
            <a:lvl1pPr algn="ctr">
              <a:defRPr kumimoji="0" lang="en-US" sz="750" b="1" i="0" u="none" strike="noStrike" kern="1200" cap="none" spc="150" normalizeH="0" baseline="0" noProof="0" dirty="0">
                <a:ln>
                  <a:noFill/>
                </a:ln>
                <a:solidFill>
                  <a:schemeClr val="tx1"/>
                </a:solidFill>
                <a:effectLst/>
                <a:uLnTx/>
                <a:uFillTx/>
                <a:latin typeface="Segoe UI"/>
                <a:ea typeface="+mn-ea"/>
                <a:cs typeface="Segoe UI"/>
              </a:defRPr>
            </a:lvl1pPr>
          </a:lstStyle>
          <a:p>
            <a:r>
              <a:rPr lang="en-US"/>
              <a:t>AKA.MS/CESTUDIO</a:t>
            </a:r>
          </a:p>
        </p:txBody>
      </p:sp>
    </p:spTree>
    <p:extLst>
      <p:ext uri="{BB962C8B-B14F-4D97-AF65-F5344CB8AC3E}">
        <p14:creationId xmlns:p14="http://schemas.microsoft.com/office/powerpoint/2010/main" val="141293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80553" y="214312"/>
            <a:ext cx="171450" cy="1462088"/>
          </a:xfrm>
          <a:prstGeom prst="rect">
            <a:avLst/>
          </a:prstGeom>
        </p:spPr>
        <p:txBody>
          <a:bodyPr vert="eaVert" anchor="ctr">
            <a:noAutofit/>
          </a:bodyPr>
          <a:lstStyle>
            <a:lvl1pPr marL="0" indent="0" algn="r">
              <a:buNone/>
              <a:defRPr lang="en-US" sz="675"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80553" y="5197792"/>
            <a:ext cx="171450" cy="1462088"/>
          </a:xfrm>
          <a:prstGeom prst="rect">
            <a:avLst/>
          </a:prstGeom>
        </p:spPr>
        <p:txBody>
          <a:bodyPr vert="eaVert" anchor="ctr">
            <a:noAutofit/>
          </a:bodyPr>
          <a:lstStyle>
            <a:lvl1pPr marL="0" indent="0" algn="l">
              <a:buNone/>
              <a:defRPr lang="en-US" sz="675"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Tree>
    <p:extLst>
      <p:ext uri="{BB962C8B-B14F-4D97-AF65-F5344CB8AC3E}">
        <p14:creationId xmlns:p14="http://schemas.microsoft.com/office/powerpoint/2010/main" val="16769819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80553" y="214312"/>
            <a:ext cx="171450" cy="1462088"/>
          </a:xfrm>
          <a:prstGeom prst="rect">
            <a:avLst/>
          </a:prstGeom>
        </p:spPr>
        <p:txBody>
          <a:bodyPr vert="eaVert" anchor="ctr">
            <a:noAutofit/>
          </a:bodyPr>
          <a:lstStyle>
            <a:lvl1pPr marL="0" indent="0" algn="r">
              <a:buNone/>
              <a:defRPr lang="en-US" sz="675"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April 2023</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80553" y="5197792"/>
            <a:ext cx="171450" cy="1462088"/>
          </a:xfrm>
          <a:prstGeom prst="rect">
            <a:avLst/>
          </a:prstGeom>
        </p:spPr>
        <p:txBody>
          <a:bodyPr vert="eaVert" anchor="ctr">
            <a:noAutofit/>
          </a:bodyPr>
          <a:lstStyle>
            <a:lvl1pPr marL="0" indent="0" algn="l">
              <a:buNone/>
              <a:defRPr lang="en-US" sz="675"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C+E Studio</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742746" y="2286002"/>
            <a:ext cx="3829254" cy="1634807"/>
          </a:xfrm>
          <a:prstGeom prst="rect">
            <a:avLst/>
          </a:prstGeom>
        </p:spPr>
        <p:txBody>
          <a:bodyPr wrap="square" lIns="0" tIns="0" rIns="0" bIns="0">
            <a:spAutoFit/>
          </a:bodyPr>
          <a:lstStyle>
            <a:lvl1pPr marL="214313" indent="-214313">
              <a:buFont typeface="Arial" panose="020B0604020202020204" pitchFamily="34" charset="0"/>
              <a:buChar char="•"/>
              <a:defRPr sz="9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a:p>
            <a:pPr lvl="0"/>
            <a:r>
              <a:rPr lang="en-US"/>
              <a:t>We'll put some happy little leaves here and there. These things happen automatically.</a:t>
            </a:r>
          </a:p>
          <a:p>
            <a:pPr lvl="0"/>
            <a:r>
              <a:rPr lang="en-US"/>
              <a:t>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742746" y="1796881"/>
            <a:ext cx="2747963" cy="166199"/>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742950" y="644282"/>
            <a:ext cx="7886700" cy="615553"/>
          </a:xfrm>
          <a:prstGeom prst="rect">
            <a:avLst/>
          </a:prstGeom>
        </p:spPr>
        <p:txBody>
          <a:bodyPr/>
          <a:lstStyle/>
          <a:p>
            <a:r>
              <a:rPr lang="en-US"/>
              <a:t>1 column bullet slide</a:t>
            </a:r>
          </a:p>
        </p:txBody>
      </p:sp>
    </p:spTree>
    <p:extLst>
      <p:ext uri="{BB962C8B-B14F-4D97-AF65-F5344CB8AC3E}">
        <p14:creationId xmlns:p14="http://schemas.microsoft.com/office/powerpoint/2010/main" val="9550000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E274-64AD-040F-68F8-FEB2CCB9B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591F9-D7A8-32CE-C315-C7725F7E6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8556D-05EA-D61A-6130-E0754863C030}"/>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5" name="Footer Placeholder 4">
            <a:extLst>
              <a:ext uri="{FF2B5EF4-FFF2-40B4-BE49-F238E27FC236}">
                <a16:creationId xmlns:a16="http://schemas.microsoft.com/office/drawing/2014/main" id="{0FBD0A79-8B38-FD77-37B7-D39ECD6C3B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5A1E-656E-CAE9-9E45-1BB7892BDAF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98810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4CBE-0E22-375F-EA63-8CD3CC83965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88446B8-A6FA-18DD-27F3-C3E096C53E85}"/>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FBC3F-2933-68BE-72F9-648C91040FD2}"/>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5" name="Footer Placeholder 4">
            <a:extLst>
              <a:ext uri="{FF2B5EF4-FFF2-40B4-BE49-F238E27FC236}">
                <a16:creationId xmlns:a16="http://schemas.microsoft.com/office/drawing/2014/main" id="{16AEF199-35CB-39DA-298C-CCC08B1C3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219C3-AA9E-810E-21FA-A25FDDC75DB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4055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4D3A-62BE-B658-CC59-01B923E566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74D59-D857-0285-D1BD-486367DE61C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B2A429-463D-A303-7ABF-0C7464C40F4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DFC9FF-11DC-5D9A-B1AE-2874CBE9FA99}"/>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6" name="Footer Placeholder 5">
            <a:extLst>
              <a:ext uri="{FF2B5EF4-FFF2-40B4-BE49-F238E27FC236}">
                <a16:creationId xmlns:a16="http://schemas.microsoft.com/office/drawing/2014/main" id="{236C164B-E249-9F9A-324C-9380882AE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13E9C-1997-E791-C72A-271310A19E6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66547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AC02-F4EC-D40C-DB15-B12A2F2261C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C87110-1EA2-4298-441D-10BE3282CC0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7D5C609-68D5-0A52-2078-C711F0564AF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1458A7-AD74-F00B-ED62-25F14267E1B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37A28DF-A12C-6E2B-8733-F2521ACDDB1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240A1D-912B-FDD9-C680-90E84E82E896}"/>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8" name="Footer Placeholder 7">
            <a:extLst>
              <a:ext uri="{FF2B5EF4-FFF2-40B4-BE49-F238E27FC236}">
                <a16:creationId xmlns:a16="http://schemas.microsoft.com/office/drawing/2014/main" id="{966F1D09-818B-ED56-7747-BFDFF925B5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4B0C5D-0FBD-3925-D380-CBD8BD413D8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6559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75A3-9673-49FD-A4CA-AF53CAB357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CBF65F-BAB5-2619-2E8A-01FEDDABF48B}"/>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4" name="Footer Placeholder 3">
            <a:extLst>
              <a:ext uri="{FF2B5EF4-FFF2-40B4-BE49-F238E27FC236}">
                <a16:creationId xmlns:a16="http://schemas.microsoft.com/office/drawing/2014/main" id="{80CE80C0-810F-37F7-E650-1AFDBABCD1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18643A-2F89-909E-D69B-A072C07BE00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654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CC281B-3B12-AC9B-495F-0B8AB2CA48D7}"/>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3" name="Footer Placeholder 2">
            <a:extLst>
              <a:ext uri="{FF2B5EF4-FFF2-40B4-BE49-F238E27FC236}">
                <a16:creationId xmlns:a16="http://schemas.microsoft.com/office/drawing/2014/main" id="{391C0FBB-9CD9-B7F5-D672-D09EEBF3D0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3EBC4-24A5-4C08-462F-1A1AC8A909D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9171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84F5-271B-3567-C614-8D893EE5727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3D14734-3AAF-59F3-2E98-2DA7B80EB93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25F56A-7C7B-84F9-B21F-27CFEA918C3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B6B80EF-59CE-0E95-C4E2-8CBA3DB39581}"/>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6" name="Footer Placeholder 5">
            <a:extLst>
              <a:ext uri="{FF2B5EF4-FFF2-40B4-BE49-F238E27FC236}">
                <a16:creationId xmlns:a16="http://schemas.microsoft.com/office/drawing/2014/main" id="{0382F10A-7D85-6A63-527F-DAF7665EC9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3FDC35-4872-2DA4-2465-501E692823B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14174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0F82-90BB-B94F-E3C6-61AF8D8FDD8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EC56E9D-112B-2C38-127C-60978A75161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9AAD470-91ED-4F99-FA81-A8DC4DFC21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ED1E77-14FF-B4F3-6024-689F676E43F1}"/>
              </a:ext>
            </a:extLst>
          </p:cNvPr>
          <p:cNvSpPr>
            <a:spLocks noGrp="1"/>
          </p:cNvSpPr>
          <p:nvPr>
            <p:ph type="dt" sz="half" idx="10"/>
          </p:nvPr>
        </p:nvSpPr>
        <p:spPr/>
        <p:txBody>
          <a:bodyPr/>
          <a:lstStyle/>
          <a:p>
            <a:fld id="{5BCAD085-E8A6-8845-BD4E-CB4CCA059FC4}" type="datetimeFigureOut">
              <a:rPr lang="en-US" smtClean="0"/>
              <a:t>8/24/2025</a:t>
            </a:fld>
            <a:endParaRPr lang="en-US"/>
          </a:p>
        </p:txBody>
      </p:sp>
      <p:sp>
        <p:nvSpPr>
          <p:cNvPr id="6" name="Footer Placeholder 5">
            <a:extLst>
              <a:ext uri="{FF2B5EF4-FFF2-40B4-BE49-F238E27FC236}">
                <a16:creationId xmlns:a16="http://schemas.microsoft.com/office/drawing/2014/main" id="{DDE52AAB-E0F5-0B34-CF81-3C3EF5CD4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4C916-F0F5-3F48-25B8-4F8EE54CF76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6267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B406E-EC9D-91CE-A4CE-078EBB3038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D911FD-DE24-D8C4-1CAC-EB6359D57BF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E41DF7-9BA4-F273-455C-218FDB5AFAA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8/24/2025</a:t>
            </a:fld>
            <a:endParaRPr lang="en-US"/>
          </a:p>
        </p:txBody>
      </p:sp>
      <p:sp>
        <p:nvSpPr>
          <p:cNvPr id="5" name="Footer Placeholder 4">
            <a:extLst>
              <a:ext uri="{FF2B5EF4-FFF2-40B4-BE49-F238E27FC236}">
                <a16:creationId xmlns:a16="http://schemas.microsoft.com/office/drawing/2014/main" id="{64BFDB36-5CAA-F6D7-21AD-30F7CCAF931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BDA535A-2C00-29D7-80B0-7A332B5F463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9661198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diagramLayout" Target="../diagrams/layout7.xml"/><Relationship Id="rId7" Type="http://schemas.openxmlformats.org/officeDocument/2006/relationships/image" Target="../media/image3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46.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hart" Target="../charts/chart1.xml"/><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image" Target="../media/image14.png"/><Relationship Id="rId5" Type="http://schemas.openxmlformats.org/officeDocument/2006/relationships/diagramData" Target="../diagrams/data3.xml"/><Relationship Id="rId10" Type="http://schemas.openxmlformats.org/officeDocument/2006/relationships/image" Target="../media/image13.png"/><Relationship Id="rId4" Type="http://schemas.openxmlformats.org/officeDocument/2006/relationships/image" Target="../media/image12.pn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lue paper stripes in a wave shape">
            <a:extLst>
              <a:ext uri="{FF2B5EF4-FFF2-40B4-BE49-F238E27FC236}">
                <a16:creationId xmlns:a16="http://schemas.microsoft.com/office/drawing/2014/main" id="{F2E54571-72B9-C010-9391-CBCB8DCCA07E}"/>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Effect>
                      <a14:saturation sat="66000"/>
                    </a14:imgEffect>
                  </a14:imgLayer>
                </a14:imgProps>
              </a:ext>
            </a:extLst>
          </a:blip>
          <a:srcRect l="5503" r="5831"/>
          <a:stretch/>
        </p:blipFill>
        <p:spPr>
          <a:xfrm>
            <a:off x="-2285" y="10"/>
            <a:ext cx="9143999" cy="6857990"/>
          </a:xfrm>
          <a:prstGeom prst="rect">
            <a:avLst/>
          </a:prstGeom>
        </p:spPr>
      </p:pic>
      <p:sp>
        <p:nvSpPr>
          <p:cNvPr id="2" name="Title 1"/>
          <p:cNvSpPr>
            <a:spLocks noGrp="1"/>
          </p:cNvSpPr>
          <p:nvPr>
            <p:ph type="ctrTitle"/>
          </p:nvPr>
        </p:nvSpPr>
        <p:spPr>
          <a:xfrm>
            <a:off x="825038" y="3110990"/>
            <a:ext cx="7711440" cy="1126648"/>
          </a:xfrm>
          <a:effectLst>
            <a:outerShdw blurRad="50800" dist="38100" dir="2700000" algn="tl" rotWithShape="0">
              <a:prstClr val="black">
                <a:alpha val="40000"/>
              </a:prstClr>
            </a:outerShdw>
          </a:effectLst>
        </p:spPr>
        <p:txBody>
          <a:bodyPr>
            <a:noAutofit/>
          </a:bodyPr>
          <a:lstStyle/>
          <a:p>
            <a:pPr algn="l"/>
            <a:r>
              <a:rPr lang="en-US" sz="3800" dirty="0">
                <a:solidFill>
                  <a:srgbClr val="FFFFFF"/>
                </a:solidFill>
                <a:latin typeface="Segoe UI" panose="020B0502040204020203" pitchFamily="34" charset="0"/>
                <a:cs typeface="Segoe UI" panose="020B0502040204020203" pitchFamily="34" charset="0"/>
              </a:rPr>
              <a:t>Designing for Trust in AI: </a:t>
            </a:r>
            <a:br>
              <a:rPr lang="en-US" sz="3800" dirty="0">
                <a:solidFill>
                  <a:srgbClr val="FFFFFF"/>
                </a:solidFill>
                <a:latin typeface="Segoe UI" panose="020B0502040204020203" pitchFamily="34" charset="0"/>
                <a:cs typeface="Segoe UI" panose="020B0502040204020203" pitchFamily="34" charset="0"/>
              </a:rPr>
            </a:br>
            <a:r>
              <a:rPr lang="en-US" sz="3800" dirty="0">
                <a:solidFill>
                  <a:srgbClr val="FFFFFF"/>
                </a:solidFill>
                <a:latin typeface="Segoe UI" panose="020B0502040204020203" pitchFamily="34" charset="0"/>
                <a:cs typeface="Segoe UI" panose="020B0502040204020203" pitchFamily="34" charset="0"/>
              </a:rPr>
              <a:t>A Multi-Wave Study of Copilot</a:t>
            </a:r>
          </a:p>
        </p:txBody>
      </p:sp>
      <p:sp>
        <p:nvSpPr>
          <p:cNvPr id="3" name="Subtitle 2"/>
          <p:cNvSpPr>
            <a:spLocks noGrp="1"/>
          </p:cNvSpPr>
          <p:nvPr>
            <p:ph type="subTitle" idx="1"/>
          </p:nvPr>
        </p:nvSpPr>
        <p:spPr>
          <a:xfrm>
            <a:off x="825038" y="4728394"/>
            <a:ext cx="7543800" cy="1282707"/>
          </a:xfrm>
          <a:effectLst>
            <a:outerShdw blurRad="50800" dist="38100" dir="2700000" algn="tl" rotWithShape="0">
              <a:prstClr val="black">
                <a:alpha val="40000"/>
              </a:prstClr>
            </a:outerShdw>
          </a:effectLst>
        </p:spPr>
        <p:txBody>
          <a:bodyPr>
            <a:normAutofit/>
          </a:bodyPr>
          <a:lstStyle/>
          <a:p>
            <a:pPr algn="l"/>
            <a:r>
              <a:rPr lang="en-US" sz="2000" dirty="0">
                <a:solidFill>
                  <a:srgbClr val="FFFFFF"/>
                </a:solidFill>
              </a:rPr>
              <a:t>Jeremy Heyer, MsHCI, MPH, MHI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9C31C4-1698-323A-FC76-D253FA38A9DF}"/>
              </a:ext>
            </a:extLst>
          </p:cNvPr>
          <p:cNvGraphicFramePr>
            <a:graphicFrameLocks noGrp="1"/>
          </p:cNvGraphicFramePr>
          <p:nvPr>
            <p:extLst>
              <p:ext uri="{D42A27DB-BD31-4B8C-83A1-F6EECF244321}">
                <p14:modId xmlns:p14="http://schemas.microsoft.com/office/powerpoint/2010/main" val="1636410621"/>
              </p:ext>
            </p:extLst>
          </p:nvPr>
        </p:nvGraphicFramePr>
        <p:xfrm>
          <a:off x="725100" y="2043729"/>
          <a:ext cx="4723644" cy="3450836"/>
        </p:xfrm>
        <a:graphic>
          <a:graphicData uri="http://schemas.openxmlformats.org/drawingml/2006/table">
            <a:tbl>
              <a:tblPr firstRow="1" bandRow="1">
                <a:tableStyleId>{073A0DAA-6AF3-43AB-8588-CEC1D06C72B9}</a:tableStyleId>
              </a:tblPr>
              <a:tblGrid>
                <a:gridCol w="2644948">
                  <a:extLst>
                    <a:ext uri="{9D8B030D-6E8A-4147-A177-3AD203B41FA5}">
                      <a16:colId xmlns:a16="http://schemas.microsoft.com/office/drawing/2014/main" val="286170674"/>
                    </a:ext>
                  </a:extLst>
                </a:gridCol>
                <a:gridCol w="729994">
                  <a:extLst>
                    <a:ext uri="{9D8B030D-6E8A-4147-A177-3AD203B41FA5}">
                      <a16:colId xmlns:a16="http://schemas.microsoft.com/office/drawing/2014/main" val="1110127344"/>
                    </a:ext>
                  </a:extLst>
                </a:gridCol>
                <a:gridCol w="674351">
                  <a:extLst>
                    <a:ext uri="{9D8B030D-6E8A-4147-A177-3AD203B41FA5}">
                      <a16:colId xmlns:a16="http://schemas.microsoft.com/office/drawing/2014/main" val="2153472065"/>
                    </a:ext>
                  </a:extLst>
                </a:gridCol>
                <a:gridCol w="674351">
                  <a:extLst>
                    <a:ext uri="{9D8B030D-6E8A-4147-A177-3AD203B41FA5}">
                      <a16:colId xmlns:a16="http://schemas.microsoft.com/office/drawing/2014/main" val="130532269"/>
                    </a:ext>
                  </a:extLst>
                </a:gridCol>
              </a:tblGrid>
              <a:tr h="229403">
                <a:tc>
                  <a:txBody>
                    <a:bodyPr/>
                    <a:lstStyle/>
                    <a:p>
                      <a:pPr marL="0" algn="l" defTabSz="914400" rtl="0" eaLnBrk="1" fontAlgn="t" latinLnBrk="0" hangingPunct="1">
                        <a:spcBef>
                          <a:spcPts val="0"/>
                        </a:spcBef>
                        <a:spcAft>
                          <a:spcPts val="0"/>
                        </a:spcAft>
                      </a:pPr>
                      <a:r>
                        <a:rPr lang="en-US" sz="900" b="1" kern="1200">
                          <a:solidFill>
                            <a:schemeClr val="tx1"/>
                          </a:solidFill>
                          <a:effectLst/>
                          <a:latin typeface="Segoe UI"/>
                          <a:ea typeface="+mn-ea"/>
                          <a:cs typeface="Segoe UI"/>
                        </a:rPr>
                        <a:t>Satisfaction</a:t>
                      </a:r>
                    </a:p>
                  </a:txBody>
                  <a:tcPr marL="41662" marR="41662" marT="20831" marB="2083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900" b="1" kern="1200">
                        <a:solidFill>
                          <a:schemeClr val="tx1"/>
                        </a:solidFill>
                        <a:effectLst/>
                        <a:latin typeface="Segoe UI"/>
                        <a:ea typeface="+mn-ea"/>
                        <a:cs typeface="Segoe UI"/>
                      </a:endParaRPr>
                    </a:p>
                  </a:txBody>
                  <a:tcPr marL="5581" marR="5581" marT="558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900" b="1" kern="1200">
                          <a:solidFill>
                            <a:schemeClr val="tx1"/>
                          </a:solidFill>
                          <a:effectLst/>
                          <a:latin typeface="Segoe UI"/>
                          <a:ea typeface="+mn-ea"/>
                          <a:cs typeface="Segoe UI"/>
                        </a:rPr>
                        <a:t>NSAT</a:t>
                      </a:r>
                    </a:p>
                  </a:txBody>
                  <a:tcPr marL="68580" marR="68580" marT="34290" marB="3429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900" b="1" kern="1200">
                        <a:solidFill>
                          <a:schemeClr val="tx1"/>
                        </a:solidFill>
                        <a:effectLst/>
                        <a:latin typeface="Segoe UI"/>
                        <a:ea typeface="+mn-ea"/>
                        <a:cs typeface="Segoe UI"/>
                      </a:endParaRPr>
                    </a:p>
                  </a:txBody>
                  <a:tcPr marL="68580" marR="68580" marT="34290" marB="3429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181422161"/>
                  </a:ext>
                </a:extLst>
              </a:tr>
              <a:tr h="303470">
                <a:tc>
                  <a:txBody>
                    <a:bodyPr/>
                    <a:lstStyle/>
                    <a:p>
                      <a:pPr marL="0" algn="l" defTabSz="914400" rtl="0" eaLnBrk="1" fontAlgn="t" latinLnBrk="0" hangingPunct="1">
                        <a:spcBef>
                          <a:spcPts val="0"/>
                        </a:spcBef>
                        <a:spcAft>
                          <a:spcPts val="0"/>
                        </a:spcAft>
                      </a:pPr>
                      <a:r>
                        <a:rPr kumimoji="0" lang="en-US" sz="900" b="0" i="0" u="none" strike="noStrike" kern="1200" cap="none" spc="0" normalizeH="0" baseline="0" noProof="0" dirty="0">
                          <a:ln>
                            <a:noFill/>
                          </a:ln>
                          <a:solidFill>
                            <a:schemeClr val="dk1"/>
                          </a:solidFill>
                          <a:effectLst/>
                          <a:uLnTx/>
                          <a:uFillTx/>
                          <a:latin typeface="Segoe UI"/>
                          <a:ea typeface="Calibri" panose="020F0502020204030204" pitchFamily="34" charset="0"/>
                          <a:cs typeface="Segoe UI"/>
                        </a:rPr>
                        <a:t>Overall, how satisfied are you</a:t>
                      </a:r>
                      <a:endParaRPr kumimoji="0" lang="en-US" sz="900" b="0" i="0" u="none" strike="noStrike" kern="1200" cap="none" spc="0" normalizeH="0" baseline="0" dirty="0">
                        <a:ln>
                          <a:noFill/>
                        </a:ln>
                        <a:solidFill>
                          <a:schemeClr val="dk1"/>
                        </a:solidFill>
                        <a:effectLst/>
                        <a:uLnTx/>
                        <a:uFillTx/>
                        <a:latin typeface="Segoe UI"/>
                        <a:ea typeface="Calibri" panose="020F0502020204030204" pitchFamily="34" charset="0"/>
                        <a:cs typeface="Segoe UI"/>
                      </a:endParaRPr>
                    </a:p>
                  </a:txBody>
                  <a:tcPr marL="41662" marR="41662" marT="20831" marB="2083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100" b="1" kern="1200" dirty="0">
                          <a:solidFill>
                            <a:schemeClr val="dk1"/>
                          </a:solidFill>
                          <a:effectLst/>
                          <a:latin typeface="Segoe UI"/>
                          <a:ea typeface="+mn-ea"/>
                          <a:cs typeface="Segoe UI"/>
                        </a:rPr>
                        <a:t>120</a:t>
                      </a:r>
                    </a:p>
                  </a:txBody>
                  <a:tcPr marL="5581" marR="5581" marT="558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100" b="1" kern="1200" dirty="0">
                          <a:solidFill>
                            <a:schemeClr val="dk1"/>
                          </a:solidFill>
                          <a:effectLst/>
                          <a:latin typeface="Segoe UI"/>
                          <a:ea typeface="+mn-ea"/>
                          <a:cs typeface="Segoe UI"/>
                        </a:rPr>
                        <a:t>111</a:t>
                      </a:r>
                    </a:p>
                  </a:txBody>
                  <a:tcPr marL="68580" marR="68580" marT="34290" marB="3429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100" b="1" kern="1200" dirty="0">
                          <a:solidFill>
                            <a:schemeClr val="dk1"/>
                          </a:solidFill>
                          <a:effectLst/>
                          <a:latin typeface="Segoe UI"/>
                          <a:ea typeface="+mn-ea"/>
                          <a:cs typeface="Segoe UI"/>
                        </a:rPr>
                        <a:t>88</a:t>
                      </a:r>
                    </a:p>
                  </a:txBody>
                  <a:tcPr marL="68580" marR="68580" marT="34290" marB="3429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659566548"/>
                  </a:ext>
                </a:extLst>
              </a:tr>
              <a:tr h="21994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a:cs typeface="Segoe UI"/>
                        </a:rPr>
                        <a:t>AI Trust- Productivity</a:t>
                      </a:r>
                    </a:p>
                  </a:txBody>
                  <a:tcPr marL="41662" marR="41662" marT="20831" marB="2083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gridSpan="3">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900" b="1" kern="1200" dirty="0">
                          <a:solidFill>
                            <a:schemeClr val="tx1"/>
                          </a:solidFill>
                          <a:effectLst/>
                          <a:latin typeface="Segoe UI"/>
                          <a:ea typeface="+mn-ea"/>
                          <a:cs typeface="Segoe UI"/>
                        </a:rPr>
                        <a:t>% Top 2</a:t>
                      </a:r>
                    </a:p>
                  </a:txBody>
                  <a:tcPr marL="5581" marR="5581" marT="558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200" b="1" kern="1200">
                          <a:solidFill>
                            <a:schemeClr val="tx1"/>
                          </a:solidFill>
                          <a:effectLst/>
                          <a:latin typeface="Segoe UI"/>
                          <a:ea typeface="+mn-ea"/>
                          <a:cs typeface="Segoe UI"/>
                        </a:rPr>
                        <a:t>% Top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200" b="1" kern="1200">
                          <a:solidFill>
                            <a:schemeClr val="tx1"/>
                          </a:solidFill>
                          <a:effectLst/>
                          <a:latin typeface="Segoe UI"/>
                          <a:ea typeface="+mn-ea"/>
                          <a:cs typeface="Segoe UI"/>
                        </a:rPr>
                        <a:t>% Top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572452391"/>
                  </a:ext>
                </a:extLst>
              </a:tr>
              <a:tr h="303470">
                <a:tc>
                  <a:txBody>
                    <a:bodyPr/>
                    <a:lstStyle/>
                    <a:p>
                      <a:pPr algn="l" fontAlgn="t" latinLnBrk="0">
                        <a:spcBef>
                          <a:spcPts val="0"/>
                        </a:spcBef>
                        <a:spcAft>
                          <a:spcPts val="0"/>
                        </a:spcAft>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Efficiently and effectively</a:t>
                      </a:r>
                      <a:endParaRPr lang="en-US" sz="900" b="0" i="0" u="none" strike="noStrike" dirty="0">
                        <a:effectLst/>
                        <a:latin typeface="Segoe UI"/>
                        <a:cs typeface="Segoe UI"/>
                      </a:endParaRPr>
                    </a:p>
                  </a:txBody>
                  <a:tcPr marL="41662" marR="41662" marT="20831" marB="2083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70%</a:t>
                      </a:r>
                    </a:p>
                  </a:txBody>
                  <a:tcPr marL="5581" marR="5581" marT="558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100" b="1" kern="1200" dirty="0">
                          <a:effectLst/>
                          <a:latin typeface="Segoe UI"/>
                          <a:ea typeface="+mn-ea"/>
                          <a:cs typeface="Segoe UI"/>
                        </a:rPr>
                        <a:t>60%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100" b="1" kern="1200" dirty="0">
                          <a:effectLst/>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1134747385"/>
                  </a:ext>
                </a:extLst>
              </a:tr>
              <a:tr h="303470">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Accurate and relevant</a:t>
                      </a:r>
                    </a:p>
                  </a:txBody>
                  <a:tcPr marL="41662" marR="41662" marT="20831" marB="20831"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60%</a:t>
                      </a:r>
                    </a:p>
                  </a:txBody>
                  <a:tcPr marL="5581" marR="5581" marT="558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30%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957334779"/>
                  </a:ext>
                </a:extLst>
              </a:tr>
              <a:tr h="313897">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Copilot is an improvement to how things are done today</a:t>
                      </a:r>
                    </a:p>
                  </a:txBody>
                  <a:tcPr marL="51435" marR="51435" marT="0"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80%</a:t>
                      </a:r>
                    </a:p>
                  </a:txBody>
                  <a:tcPr marL="5581" marR="5581" marT="558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60%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50%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13894929"/>
                  </a:ext>
                </a:extLst>
              </a:tr>
              <a:tr h="303846">
                <a:tc>
                  <a:txBody>
                    <a:bodyPr/>
                    <a:lstStyle/>
                    <a:p>
                      <a:pPr marL="0" marR="0" lvl="0" indent="0" algn="l" rtl="0" eaLnBrk="1" fontAlgn="auto" latinLnBrk="0" hangingPunct="1">
                        <a:lnSpc>
                          <a:spcPct val="120000"/>
                        </a:lnSpc>
                        <a:spcBef>
                          <a:spcPts val="0"/>
                        </a:spcBef>
                        <a:spcAft>
                          <a:spcPts val="0"/>
                        </a:spcAft>
                        <a:buClrTx/>
                        <a:buSzTx/>
                        <a:buFont typeface="+mj-lt"/>
                        <a:buNone/>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Copilot functionality should be expanded</a:t>
                      </a:r>
                      <a:endParaRPr kumimoji="0" lang="en-US" sz="900" b="0" i="0" u="none" strike="noStrike" kern="1200" cap="none" spc="0" normalizeH="0" baseline="0" noProof="0" dirty="0">
                        <a:ln>
                          <a:noFill/>
                        </a:ln>
                        <a:solidFill>
                          <a:sysClr val="windowText" lastClr="000000"/>
                        </a:soli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51435" marR="51435" marT="0"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80%</a:t>
                      </a:r>
                    </a:p>
                  </a:txBody>
                  <a:tcPr marL="5581" marR="5581" marT="558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70%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884641972"/>
                  </a:ext>
                </a:extLst>
              </a:tr>
              <a:tr h="230958">
                <a:tc gridSpan="3">
                  <a:txBody>
                    <a:bodyPr/>
                    <a:lstStyle/>
                    <a:p>
                      <a:pPr marL="0" marR="0" algn="l" rtl="0" eaLnBrk="1" fontAlgn="base" latinLnBrk="0" hangingPunct="1">
                        <a:lnSpc>
                          <a:spcPct val="107000"/>
                        </a:lnSpc>
                        <a:spcBef>
                          <a:spcPts val="0"/>
                        </a:spcBef>
                        <a:spcAft>
                          <a:spcPts val="800"/>
                        </a:spcAft>
                      </a:pPr>
                      <a:r>
                        <a:rPr lang="en-US" sz="900" b="1" kern="1200" dirty="0">
                          <a:solidFill>
                            <a:schemeClr val="tx1"/>
                          </a:solidFill>
                          <a:effectLst/>
                          <a:latin typeface="Segoe UI"/>
                          <a:ea typeface="+mn-ea"/>
                          <a:cs typeface="Segoe UI"/>
                        </a:rPr>
                        <a:t>AI Trust- Usefulness</a:t>
                      </a:r>
                    </a:p>
                  </a:txBody>
                  <a:tcPr marL="7144" marR="7144" marT="7144" marB="7144"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marL="0" marR="0" algn="l" rtl="0" eaLnBrk="1" fontAlgn="base" latinLnBrk="0" hangingPunct="1">
                        <a:lnSpc>
                          <a:spcPct val="107000"/>
                        </a:lnSpc>
                        <a:spcBef>
                          <a:spcPts val="0"/>
                        </a:spcBef>
                        <a:spcAft>
                          <a:spcPts val="800"/>
                        </a:spcAft>
                      </a:pPr>
                      <a:endParaRPr lang="en-US" sz="1400" b="1" kern="1200">
                        <a:effectLst/>
                        <a:latin typeface="Segoe UI"/>
                        <a:ea typeface="+mn-ea"/>
                        <a:cs typeface="Segoe UI"/>
                      </a:endParaRPr>
                    </a:p>
                  </a:txBody>
                  <a:tcPr marL="9525" marR="9525" marT="9525" marB="9525" anchor="ctr">
                    <a:lnL w="952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marL="0" marR="0" algn="l" rtl="0" eaLnBrk="1" fontAlgn="base" latinLnBrk="0" hangingPunct="1">
                        <a:lnSpc>
                          <a:spcPct val="107000"/>
                        </a:lnSpc>
                        <a:spcBef>
                          <a:spcPts val="0"/>
                        </a:spcBef>
                        <a:spcAft>
                          <a:spcPts val="800"/>
                        </a:spcAft>
                      </a:pPr>
                      <a:endParaRPr lang="en-US" sz="1400" b="1" kern="1200">
                        <a:effectLst/>
                        <a:latin typeface="Segoe UI"/>
                        <a:ea typeface="+mn-ea"/>
                        <a:cs typeface="Segoe UI"/>
                      </a:endParaRPr>
                    </a:p>
                  </a:txBody>
                  <a:tcPr marL="9525" marR="9525" marT="9525" marB="95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algn="l" rtl="0" eaLnBrk="1" fontAlgn="base" latinLnBrk="0" hangingPunct="1">
                        <a:lnSpc>
                          <a:spcPct val="107000"/>
                        </a:lnSpc>
                        <a:spcBef>
                          <a:spcPts val="0"/>
                        </a:spcBef>
                        <a:spcAft>
                          <a:spcPts val="800"/>
                        </a:spcAft>
                      </a:pPr>
                      <a:endParaRPr lang="en-US" sz="900" b="1" kern="1200">
                        <a:solidFill>
                          <a:schemeClr val="tx1"/>
                        </a:solidFill>
                        <a:effectLst/>
                        <a:latin typeface="Segoe UI"/>
                        <a:ea typeface="+mn-ea"/>
                        <a:cs typeface="Segoe UI"/>
                      </a:endParaRPr>
                    </a:p>
                  </a:txBody>
                  <a:tcPr marL="7144" marR="7144" marT="7144" marB="7144"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50710457"/>
                  </a:ext>
                </a:extLst>
              </a:tr>
              <a:tr h="30347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Work tasks easier</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70%</a:t>
                      </a:r>
                    </a:p>
                  </a:txBody>
                  <a:tcPr marL="7144" marR="7144" marT="7144"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50%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2512220423"/>
                  </a:ext>
                </a:extLst>
              </a:tr>
              <a:tr h="303470">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Reduces the amount of work I have to do</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40%</a:t>
                      </a:r>
                    </a:p>
                  </a:txBody>
                  <a:tcPr marL="7144" marR="7144" marT="7144"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extLst>
                  <a:ext uri="{0D108BD9-81ED-4DB2-BD59-A6C34878D82A}">
                    <a16:rowId xmlns:a16="http://schemas.microsoft.com/office/drawing/2014/main" val="822580038"/>
                  </a:ext>
                </a:extLst>
              </a:tr>
              <a:tr h="331921">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a:ea typeface="Calibri" panose="020F0502020204030204" pitchFamily="34" charset="0"/>
                          <a:cs typeface="Segoe UI"/>
                        </a:rPr>
                        <a:t>I would be disappointed if I could not use Copilot</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50%</a:t>
                      </a:r>
                    </a:p>
                  </a:txBody>
                  <a:tcPr marL="7144" marR="7144" marT="7144"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40%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50%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extLst>
                  <a:ext uri="{0D108BD9-81ED-4DB2-BD59-A6C34878D82A}">
                    <a16:rowId xmlns:a16="http://schemas.microsoft.com/office/drawing/2014/main" val="997095049"/>
                  </a:ext>
                </a:extLst>
              </a:tr>
              <a:tr h="30347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a:ea typeface="Calibri" panose="020F0502020204030204" pitchFamily="34" charset="0"/>
                          <a:cs typeface="Segoe UI"/>
                        </a:rPr>
                        <a:t>Copilot is easy to use</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Segoe UI" panose="020B0502040204020203" pitchFamily="34" charset="0"/>
                          <a:cs typeface="Segoe UI" panose="020B0502040204020203" pitchFamily="34" charset="0"/>
                        </a:rPr>
                        <a:t>90%</a:t>
                      </a:r>
                    </a:p>
                  </a:txBody>
                  <a:tcPr marL="7144" marR="7144" marT="7144"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70%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dirty="0">
                          <a:ln>
                            <a:noFill/>
                          </a:ln>
                          <a:effectLst/>
                          <a:uLnTx/>
                          <a:uFillTx/>
                          <a:latin typeface="Segoe UI"/>
                          <a:ea typeface="+mn-ea"/>
                          <a:cs typeface="Segoe UI"/>
                        </a:rPr>
                        <a:t>70%</a:t>
                      </a:r>
                    </a:p>
                  </a:txBody>
                  <a:tcPr marL="68580" marR="68580" marT="34290" marB="3429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extLst>
                  <a:ext uri="{0D108BD9-81ED-4DB2-BD59-A6C34878D82A}">
                    <a16:rowId xmlns:a16="http://schemas.microsoft.com/office/drawing/2014/main" val="1253713647"/>
                  </a:ext>
                </a:extLst>
              </a:tr>
            </a:tbl>
          </a:graphicData>
        </a:graphic>
      </p:graphicFrame>
      <p:grpSp>
        <p:nvGrpSpPr>
          <p:cNvPr id="35" name="Group 34">
            <a:extLst>
              <a:ext uri="{FF2B5EF4-FFF2-40B4-BE49-F238E27FC236}">
                <a16:creationId xmlns:a16="http://schemas.microsoft.com/office/drawing/2014/main" id="{D3287A3A-8732-EAF3-A941-9C3E9882FA27}"/>
              </a:ext>
            </a:extLst>
          </p:cNvPr>
          <p:cNvGrpSpPr/>
          <p:nvPr/>
        </p:nvGrpSpPr>
        <p:grpSpPr>
          <a:xfrm>
            <a:off x="6031273" y="4666494"/>
            <a:ext cx="1261933" cy="978806"/>
            <a:chOff x="8682567" y="2159000"/>
            <a:chExt cx="1940291" cy="1504968"/>
          </a:xfrm>
        </p:grpSpPr>
        <p:sp>
          <p:nvSpPr>
            <p:cNvPr id="34" name="Rectangle 33">
              <a:extLst>
                <a:ext uri="{FF2B5EF4-FFF2-40B4-BE49-F238E27FC236}">
                  <a16:creationId xmlns:a16="http://schemas.microsoft.com/office/drawing/2014/main" id="{E5980083-5741-E6A5-8921-FF2E21DAE768}"/>
                </a:ext>
              </a:extLst>
            </p:cNvPr>
            <p:cNvSpPr/>
            <p:nvPr/>
          </p:nvSpPr>
          <p:spPr>
            <a:xfrm>
              <a:off x="8682567" y="2159000"/>
              <a:ext cx="1940291" cy="1504968"/>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6" name="Rectangle 25">
              <a:extLst>
                <a:ext uri="{FF2B5EF4-FFF2-40B4-BE49-F238E27FC236}">
                  <a16:creationId xmlns:a16="http://schemas.microsoft.com/office/drawing/2014/main" id="{A07732A2-360F-CCB3-AECF-881CCC765293}"/>
                </a:ext>
              </a:extLst>
            </p:cNvPr>
            <p:cNvSpPr/>
            <p:nvPr/>
          </p:nvSpPr>
          <p:spPr bwMode="auto">
            <a:xfrm>
              <a:off x="8878795" y="2918829"/>
              <a:ext cx="214405" cy="207577"/>
            </a:xfrm>
            <a:prstGeom prst="rect">
              <a:avLst/>
            </a:prstGeom>
            <a:solidFill>
              <a:srgbClr val="FFE2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699354" fontAlgn="base">
                <a:spcBef>
                  <a:spcPct val="0"/>
                </a:spcBef>
                <a:spcAft>
                  <a:spcPct val="0"/>
                </a:spcAft>
                <a:defRPr/>
              </a:pPr>
              <a:endParaRPr lang="en-US" sz="1500" err="1">
                <a:solidFill>
                  <a:srgbClr val="FFFFFF"/>
                </a:solidFill>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44AA3D9E-191D-634A-6446-A22FC4B07679}"/>
                </a:ext>
              </a:extLst>
            </p:cNvPr>
            <p:cNvSpPr/>
            <p:nvPr/>
          </p:nvSpPr>
          <p:spPr bwMode="auto">
            <a:xfrm>
              <a:off x="8878795" y="2603822"/>
              <a:ext cx="214405" cy="207577"/>
            </a:xfrm>
            <a:prstGeom prst="rect">
              <a:avLst/>
            </a:prstGeom>
            <a:solidFill>
              <a:srgbClr val="CCFFC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699354" fontAlgn="base">
                <a:spcBef>
                  <a:spcPct val="0"/>
                </a:spcBef>
                <a:spcAft>
                  <a:spcPct val="0"/>
                </a:spcAft>
                <a:defRPr/>
              </a:pPr>
              <a:endParaRPr lang="en-US" sz="1500" err="1">
                <a:solidFill>
                  <a:srgbClr val="FFFFFF"/>
                </a:solidFill>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ED5E8AF6-A01E-FE28-5D4C-499F565206D8}"/>
                </a:ext>
              </a:extLst>
            </p:cNvPr>
            <p:cNvSpPr/>
            <p:nvPr/>
          </p:nvSpPr>
          <p:spPr bwMode="auto">
            <a:xfrm>
              <a:off x="8878795" y="3233836"/>
              <a:ext cx="214405" cy="207577"/>
            </a:xfrm>
            <a:prstGeom prst="rect">
              <a:avLst/>
            </a:prstGeom>
            <a:solidFill>
              <a:srgbClr val="FFD2C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699354" fontAlgn="base">
                <a:spcBef>
                  <a:spcPct val="0"/>
                </a:spcBef>
                <a:spcAft>
                  <a:spcPct val="0"/>
                </a:spcAft>
                <a:defRPr/>
              </a:pPr>
              <a:endParaRPr lang="en-US" sz="1500" err="1">
                <a:solidFill>
                  <a:srgbClr val="FFFFFF"/>
                </a:solidFill>
                <a:latin typeface="Calibri" panose="020F0502020204030204"/>
                <a:ea typeface="Segoe UI" pitchFamily="34" charset="0"/>
                <a:cs typeface="Segoe UI" pitchFamily="34" charset="0"/>
              </a:endParaRPr>
            </a:p>
          </p:txBody>
        </p:sp>
        <p:sp>
          <p:nvSpPr>
            <p:cNvPr id="29" name="TextBox 4">
              <a:extLst>
                <a:ext uri="{FF2B5EF4-FFF2-40B4-BE49-F238E27FC236}">
                  <a16:creationId xmlns:a16="http://schemas.microsoft.com/office/drawing/2014/main" id="{DEC3EF85-F177-F883-9DE7-48A415140F5F}"/>
                </a:ext>
              </a:extLst>
            </p:cNvPr>
            <p:cNvSpPr txBox="1"/>
            <p:nvPr/>
          </p:nvSpPr>
          <p:spPr>
            <a:xfrm>
              <a:off x="9175067" y="3247921"/>
              <a:ext cx="1058860" cy="19520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defRPr/>
              </a:pPr>
              <a:r>
                <a:rPr lang="en-US" sz="825">
                  <a:solidFill>
                    <a:prstClr val="black"/>
                  </a:solidFill>
                  <a:latin typeface="Segoe UI" panose="020B0502040204020203" pitchFamily="34" charset="0"/>
                  <a:cs typeface="Segoe UI" panose="020B0502040204020203" pitchFamily="34" charset="0"/>
                </a:rPr>
                <a:t>&lt;70 % rating</a:t>
              </a:r>
              <a:endParaRPr lang="en-US" sz="825">
                <a:solidFill>
                  <a:prstClr val="black"/>
                </a:solidFill>
                <a:latin typeface="Calibri" panose="020F0502020204030204"/>
              </a:endParaRPr>
            </a:p>
          </p:txBody>
        </p:sp>
        <p:sp>
          <p:nvSpPr>
            <p:cNvPr id="31" name="TextBox 6">
              <a:extLst>
                <a:ext uri="{FF2B5EF4-FFF2-40B4-BE49-F238E27FC236}">
                  <a16:creationId xmlns:a16="http://schemas.microsoft.com/office/drawing/2014/main" id="{3873D073-08DB-7C5B-4BC7-D66CD62A1F14}"/>
                </a:ext>
              </a:extLst>
            </p:cNvPr>
            <p:cNvSpPr txBox="1"/>
            <p:nvPr/>
          </p:nvSpPr>
          <p:spPr>
            <a:xfrm>
              <a:off x="9175067" y="2924073"/>
              <a:ext cx="1238522" cy="19520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defRPr/>
              </a:pPr>
              <a:r>
                <a:rPr lang="en-US" sz="825">
                  <a:solidFill>
                    <a:prstClr val="black"/>
                  </a:solidFill>
                  <a:latin typeface="Segoe UI" panose="020B0502040204020203" pitchFamily="34" charset="0"/>
                  <a:cs typeface="Segoe UI" panose="020B0502040204020203" pitchFamily="34" charset="0"/>
                </a:rPr>
                <a:t>70% - 79% rating</a:t>
              </a:r>
              <a:endParaRPr lang="en-US" sz="825">
                <a:solidFill>
                  <a:prstClr val="black"/>
                </a:solidFill>
                <a:latin typeface="Calibri" panose="020F0502020204030204"/>
              </a:endParaRPr>
            </a:p>
          </p:txBody>
        </p:sp>
        <p:sp>
          <p:nvSpPr>
            <p:cNvPr id="32" name="TextBox 5">
              <a:extLst>
                <a:ext uri="{FF2B5EF4-FFF2-40B4-BE49-F238E27FC236}">
                  <a16:creationId xmlns:a16="http://schemas.microsoft.com/office/drawing/2014/main" id="{493E83C7-92A7-3C81-58CF-6997C7A557BD}"/>
                </a:ext>
              </a:extLst>
            </p:cNvPr>
            <p:cNvSpPr txBox="1"/>
            <p:nvPr/>
          </p:nvSpPr>
          <p:spPr>
            <a:xfrm>
              <a:off x="9175067" y="2615615"/>
              <a:ext cx="1238520" cy="19520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defRPr/>
              </a:pPr>
              <a:r>
                <a:rPr lang="en-US" sz="825">
                  <a:solidFill>
                    <a:prstClr val="black"/>
                  </a:solidFill>
                  <a:latin typeface="Segoe UI" panose="020B0502040204020203" pitchFamily="34" charset="0"/>
                  <a:cs typeface="Segoe UI" panose="020B0502040204020203" pitchFamily="34" charset="0"/>
                </a:rPr>
                <a:t>&gt;= 80% rating</a:t>
              </a:r>
              <a:endParaRPr lang="en-US" sz="825">
                <a:solidFill>
                  <a:prstClr val="black"/>
                </a:solidFill>
                <a:latin typeface="Calibri" panose="020F0502020204030204"/>
              </a:endParaRPr>
            </a:p>
          </p:txBody>
        </p:sp>
        <p:sp>
          <p:nvSpPr>
            <p:cNvPr id="33" name="TextBox 5">
              <a:extLst>
                <a:ext uri="{FF2B5EF4-FFF2-40B4-BE49-F238E27FC236}">
                  <a16:creationId xmlns:a16="http://schemas.microsoft.com/office/drawing/2014/main" id="{388094FD-887F-7F72-EACB-10F0726FEAFC}"/>
                </a:ext>
              </a:extLst>
            </p:cNvPr>
            <p:cNvSpPr txBox="1"/>
            <p:nvPr/>
          </p:nvSpPr>
          <p:spPr>
            <a:xfrm>
              <a:off x="8856022" y="2308733"/>
              <a:ext cx="1238520" cy="195205"/>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775">
                <a:defRPr/>
              </a:pPr>
              <a:r>
                <a:rPr lang="en-US" sz="825">
                  <a:solidFill>
                    <a:prstClr val="black"/>
                  </a:solidFill>
                  <a:latin typeface="Segoe UI Semibold" panose="020B0702040204020203" pitchFamily="34" charset="0"/>
                  <a:cs typeface="Segoe UI Semibold" panose="020B0702040204020203" pitchFamily="34" charset="0"/>
                </a:rPr>
                <a:t>Rating Scale:</a:t>
              </a:r>
            </a:p>
          </p:txBody>
        </p:sp>
      </p:grpSp>
      <p:sp>
        <p:nvSpPr>
          <p:cNvPr id="16" name="Title 1">
            <a:extLst>
              <a:ext uri="{FF2B5EF4-FFF2-40B4-BE49-F238E27FC236}">
                <a16:creationId xmlns:a16="http://schemas.microsoft.com/office/drawing/2014/main" id="{A97A658E-5E6C-314F-70AC-B9BCF9C12B76}"/>
              </a:ext>
            </a:extLst>
          </p:cNvPr>
          <p:cNvSpPr txBox="1">
            <a:spLocks/>
          </p:cNvSpPr>
          <p:nvPr/>
        </p:nvSpPr>
        <p:spPr>
          <a:xfrm>
            <a:off x="628650" y="1258456"/>
            <a:ext cx="7886700" cy="230833"/>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defTabSz="685800">
              <a:defRPr/>
            </a:pPr>
            <a:r>
              <a:rPr lang="en-US" sz="1200" b="0" dirty="0">
                <a:latin typeface="Segoe UI Semilight" panose="020B0402040204020203" pitchFamily="34" charset="0"/>
                <a:cs typeface="Segoe UI Semilight" panose="020B0402040204020203" pitchFamily="34" charset="0"/>
              </a:rPr>
              <a:t>Comparative Metrics Wave 2 - 4</a:t>
            </a:r>
          </a:p>
        </p:txBody>
      </p:sp>
      <p:sp>
        <p:nvSpPr>
          <p:cNvPr id="18" name="Title 1">
            <a:extLst>
              <a:ext uri="{FF2B5EF4-FFF2-40B4-BE49-F238E27FC236}">
                <a16:creationId xmlns:a16="http://schemas.microsoft.com/office/drawing/2014/main" id="{706393DE-A8FA-573F-CC20-E87CEB74BA23}"/>
              </a:ext>
            </a:extLst>
          </p:cNvPr>
          <p:cNvSpPr txBox="1">
            <a:spLocks/>
          </p:cNvSpPr>
          <p:nvPr/>
        </p:nvSpPr>
        <p:spPr>
          <a:xfrm>
            <a:off x="3480836" y="1812897"/>
            <a:ext cx="665630" cy="230833"/>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defTabSz="685800">
              <a:defRPr/>
            </a:pPr>
            <a:r>
              <a:rPr lang="en-US" sz="900"/>
              <a:t>Wave 2</a:t>
            </a:r>
          </a:p>
        </p:txBody>
      </p:sp>
      <p:sp>
        <p:nvSpPr>
          <p:cNvPr id="19" name="Title 1">
            <a:extLst>
              <a:ext uri="{FF2B5EF4-FFF2-40B4-BE49-F238E27FC236}">
                <a16:creationId xmlns:a16="http://schemas.microsoft.com/office/drawing/2014/main" id="{F3C3D527-CA05-BD40-0D91-57C4D9CF6BD4}"/>
              </a:ext>
            </a:extLst>
          </p:cNvPr>
          <p:cNvSpPr txBox="1">
            <a:spLocks/>
          </p:cNvSpPr>
          <p:nvPr/>
        </p:nvSpPr>
        <p:spPr>
          <a:xfrm>
            <a:off x="4159731" y="1807313"/>
            <a:ext cx="665630" cy="230833"/>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defTabSz="685800">
              <a:defRPr/>
            </a:pPr>
            <a:r>
              <a:rPr lang="en-US" sz="900"/>
              <a:t>Wave 3</a:t>
            </a:r>
          </a:p>
        </p:txBody>
      </p:sp>
      <p:sp>
        <p:nvSpPr>
          <p:cNvPr id="5" name="TextBox 4">
            <a:extLst>
              <a:ext uri="{FF2B5EF4-FFF2-40B4-BE49-F238E27FC236}">
                <a16:creationId xmlns:a16="http://schemas.microsoft.com/office/drawing/2014/main" id="{D24A6D2A-2848-7988-B12A-2FEB4BF6E01B}"/>
              </a:ext>
            </a:extLst>
          </p:cNvPr>
          <p:cNvSpPr txBox="1"/>
          <p:nvPr/>
        </p:nvSpPr>
        <p:spPr>
          <a:xfrm>
            <a:off x="3289488" y="5552967"/>
            <a:ext cx="389238" cy="184666"/>
          </a:xfrm>
          <a:prstGeom prst="rect">
            <a:avLst/>
          </a:prstGeom>
          <a:noFill/>
        </p:spPr>
        <p:txBody>
          <a:bodyPr wrap="square" rtlCol="0">
            <a:spAutoFit/>
          </a:bodyPr>
          <a:lstStyle/>
          <a:p>
            <a:pPr defTabSz="685800">
              <a:defRPr/>
            </a:pPr>
            <a:r>
              <a:rPr lang="en-US" sz="600" i="1">
                <a:solidFill>
                  <a:prstClr val="black"/>
                </a:solidFill>
                <a:latin typeface="Segoe UI" panose="020B0502040204020203" pitchFamily="34" charset="0"/>
                <a:cs typeface="Segoe UI" panose="020B0502040204020203" pitchFamily="34" charset="0"/>
              </a:rPr>
              <a:t>N=21</a:t>
            </a:r>
          </a:p>
        </p:txBody>
      </p:sp>
      <p:sp>
        <p:nvSpPr>
          <p:cNvPr id="6" name="TextBox 5">
            <a:extLst>
              <a:ext uri="{FF2B5EF4-FFF2-40B4-BE49-F238E27FC236}">
                <a16:creationId xmlns:a16="http://schemas.microsoft.com/office/drawing/2014/main" id="{35B01C35-A51C-1F29-7C13-65054510B0B2}"/>
              </a:ext>
            </a:extLst>
          </p:cNvPr>
          <p:cNvSpPr txBox="1"/>
          <p:nvPr/>
        </p:nvSpPr>
        <p:spPr>
          <a:xfrm>
            <a:off x="4055286" y="5552967"/>
            <a:ext cx="516714" cy="184666"/>
          </a:xfrm>
          <a:prstGeom prst="rect">
            <a:avLst/>
          </a:prstGeom>
          <a:noFill/>
        </p:spPr>
        <p:txBody>
          <a:bodyPr wrap="square" rtlCol="0">
            <a:spAutoFit/>
          </a:bodyPr>
          <a:lstStyle/>
          <a:p>
            <a:pPr defTabSz="685800">
              <a:defRPr/>
            </a:pPr>
            <a:r>
              <a:rPr lang="en-US" sz="600" i="1" dirty="0">
                <a:solidFill>
                  <a:prstClr val="black"/>
                </a:solidFill>
                <a:latin typeface="Segoe UI" panose="020B0502040204020203" pitchFamily="34" charset="0"/>
                <a:cs typeface="Segoe UI" panose="020B0502040204020203" pitchFamily="34" charset="0"/>
              </a:rPr>
              <a:t>N=686</a:t>
            </a:r>
          </a:p>
        </p:txBody>
      </p:sp>
      <p:sp>
        <p:nvSpPr>
          <p:cNvPr id="7" name="Title 1">
            <a:extLst>
              <a:ext uri="{FF2B5EF4-FFF2-40B4-BE49-F238E27FC236}">
                <a16:creationId xmlns:a16="http://schemas.microsoft.com/office/drawing/2014/main" id="{7BE77D15-162C-C02C-D1A8-41025816B08D}"/>
              </a:ext>
            </a:extLst>
          </p:cNvPr>
          <p:cNvSpPr txBox="1">
            <a:spLocks/>
          </p:cNvSpPr>
          <p:nvPr/>
        </p:nvSpPr>
        <p:spPr>
          <a:xfrm>
            <a:off x="4825361" y="1801730"/>
            <a:ext cx="665630" cy="230833"/>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defTabSz="685800">
              <a:defRPr/>
            </a:pPr>
            <a:r>
              <a:rPr lang="en-US" sz="900"/>
              <a:t>Wave 4</a:t>
            </a:r>
          </a:p>
        </p:txBody>
      </p:sp>
      <p:sp>
        <p:nvSpPr>
          <p:cNvPr id="8" name="TextBox 7">
            <a:extLst>
              <a:ext uri="{FF2B5EF4-FFF2-40B4-BE49-F238E27FC236}">
                <a16:creationId xmlns:a16="http://schemas.microsoft.com/office/drawing/2014/main" id="{18FBAC46-0B8F-6FEE-B5D7-D6028CFA7955}"/>
              </a:ext>
            </a:extLst>
          </p:cNvPr>
          <p:cNvSpPr txBox="1"/>
          <p:nvPr/>
        </p:nvSpPr>
        <p:spPr>
          <a:xfrm>
            <a:off x="5937521" y="1904457"/>
            <a:ext cx="3043919" cy="24391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a:spcAft>
                <a:spcPts val="375"/>
              </a:spcAft>
              <a:defRPr/>
            </a:pPr>
            <a:r>
              <a:rPr lang="en-US" sz="1400" dirty="0">
                <a:latin typeface="Segoe UI" panose="020B0502040204020203" pitchFamily="34" charset="0"/>
                <a:cs typeface="Segoe UI" panose="020B0502040204020203" pitchFamily="34" charset="0"/>
              </a:rPr>
              <a:t>Copilot has a ton of potential, but the inconsistency in its output means I have to double-check everything it suggests. Often, key steps are missing or flat-out wrong, which ends up costing me time instead of saving it. Once it becomes more accurate and reliable, it’ll be a real asset — but right now, it feels more like extra weight I have to carry."</a:t>
            </a:r>
            <a:endParaRPr lang="en-US" sz="900" i="1" dirty="0">
              <a:solidFill>
                <a:srgbClr val="3F3F3F"/>
              </a:solidFill>
              <a:latin typeface="Segoe UI" panose="020B0502040204020203" pitchFamily="34" charset="0"/>
              <a:cs typeface="Segoe UI" panose="020B0502040204020203" pitchFamily="34" charset="0"/>
            </a:endParaRPr>
          </a:p>
        </p:txBody>
      </p:sp>
      <p:pic>
        <p:nvPicPr>
          <p:cNvPr id="9" name="Graphic 12" descr="Open quotation mark with solid fill">
            <a:extLst>
              <a:ext uri="{FF2B5EF4-FFF2-40B4-BE49-F238E27FC236}">
                <a16:creationId xmlns:a16="http://schemas.microsoft.com/office/drawing/2014/main" id="{9B8A4A10-E06F-8338-ED61-C9D8A60C21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5555" y="1664322"/>
            <a:ext cx="589313" cy="589313"/>
          </a:xfrm>
          <a:prstGeom prst="rect">
            <a:avLst/>
          </a:prstGeom>
        </p:spPr>
      </p:pic>
      <p:sp>
        <p:nvSpPr>
          <p:cNvPr id="20" name="TextBox 19">
            <a:extLst>
              <a:ext uri="{FF2B5EF4-FFF2-40B4-BE49-F238E27FC236}">
                <a16:creationId xmlns:a16="http://schemas.microsoft.com/office/drawing/2014/main" id="{B0D6C57A-EFB8-C59A-7113-36FE98EDDBFE}"/>
              </a:ext>
            </a:extLst>
          </p:cNvPr>
          <p:cNvSpPr txBox="1"/>
          <p:nvPr/>
        </p:nvSpPr>
        <p:spPr>
          <a:xfrm>
            <a:off x="4740973" y="5552046"/>
            <a:ext cx="516713" cy="184666"/>
          </a:xfrm>
          <a:prstGeom prst="rect">
            <a:avLst/>
          </a:prstGeom>
          <a:noFill/>
        </p:spPr>
        <p:txBody>
          <a:bodyPr wrap="square" rtlCol="0">
            <a:spAutoFit/>
          </a:bodyPr>
          <a:lstStyle/>
          <a:p>
            <a:pPr defTabSz="685800">
              <a:defRPr/>
            </a:pPr>
            <a:r>
              <a:rPr lang="en-US" sz="600" i="1">
                <a:solidFill>
                  <a:prstClr val="black"/>
                </a:solidFill>
                <a:latin typeface="Segoe UI" panose="020B0502040204020203" pitchFamily="34" charset="0"/>
                <a:cs typeface="Segoe UI" panose="020B0502040204020203" pitchFamily="34" charset="0"/>
              </a:rPr>
              <a:t>N=598</a:t>
            </a:r>
          </a:p>
        </p:txBody>
      </p:sp>
      <p:sp>
        <p:nvSpPr>
          <p:cNvPr id="2" name="Title 1">
            <a:extLst>
              <a:ext uri="{FF2B5EF4-FFF2-40B4-BE49-F238E27FC236}">
                <a16:creationId xmlns:a16="http://schemas.microsoft.com/office/drawing/2014/main" id="{01BB9554-0428-BDEC-BB8E-1AFE48BAC601}"/>
              </a:ext>
            </a:extLst>
          </p:cNvPr>
          <p:cNvSpPr txBox="1">
            <a:spLocks/>
          </p:cNvSpPr>
          <p:nvPr/>
        </p:nvSpPr>
        <p:spPr>
          <a:xfrm>
            <a:off x="628651" y="790857"/>
            <a:ext cx="7886700" cy="461665"/>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defTabSz="685800">
              <a:defRPr/>
            </a:pPr>
            <a:r>
              <a:rPr lang="en-US" sz="3200" dirty="0"/>
              <a:t>DfM Copilot Survey Metrics</a:t>
            </a:r>
          </a:p>
        </p:txBody>
      </p:sp>
      <p:sp>
        <p:nvSpPr>
          <p:cNvPr id="21" name="TextBox 20">
            <a:extLst>
              <a:ext uri="{FF2B5EF4-FFF2-40B4-BE49-F238E27FC236}">
                <a16:creationId xmlns:a16="http://schemas.microsoft.com/office/drawing/2014/main" id="{72192D48-13DD-C566-7C7D-FB7A049B26BE}"/>
              </a:ext>
            </a:extLst>
          </p:cNvPr>
          <p:cNvSpPr txBox="1"/>
          <p:nvPr/>
        </p:nvSpPr>
        <p:spPr>
          <a:xfrm>
            <a:off x="628650" y="645789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1666157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71A73DBE-2B60-4C93-8B81-1D871C91E282}"/>
              </a:ext>
            </a:extLst>
          </p:cNvPr>
          <p:cNvGraphicFramePr>
            <a:graphicFrameLocks/>
          </p:cNvGraphicFramePr>
          <p:nvPr>
            <p:extLst>
              <p:ext uri="{D42A27DB-BD31-4B8C-83A1-F6EECF244321}">
                <p14:modId xmlns:p14="http://schemas.microsoft.com/office/powerpoint/2010/main" val="3466481452"/>
              </p:ext>
            </p:extLst>
          </p:nvPr>
        </p:nvGraphicFramePr>
        <p:xfrm>
          <a:off x="3993550" y="2541862"/>
          <a:ext cx="4764575" cy="2356373"/>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486E652F-9D51-68A5-2374-6B7A80C23CE3}"/>
              </a:ext>
            </a:extLst>
          </p:cNvPr>
          <p:cNvSpPr txBox="1"/>
          <p:nvPr/>
        </p:nvSpPr>
        <p:spPr>
          <a:xfrm>
            <a:off x="742949" y="658837"/>
            <a:ext cx="7812037" cy="668510"/>
          </a:xfrm>
          <a:prstGeom prst="rect">
            <a:avLst/>
          </a:prstGeom>
          <a:noFill/>
        </p:spPr>
        <p:txBody>
          <a:bodyPr wrap="square" lIns="0" tIns="0" rIns="0" bIns="0" rtlCol="0" anchor="ctr">
            <a:noAutofit/>
          </a:bodyPr>
          <a:lstStyle/>
          <a:p>
            <a:pPr defTabSz="685800">
              <a:defRPr/>
            </a:pPr>
            <a:r>
              <a:rPr lang="en-US" b="1" dirty="0">
                <a:solidFill>
                  <a:prstClr val="black">
                    <a:lumMod val="95000"/>
                    <a:lumOff val="5000"/>
                  </a:prstClr>
                </a:solidFill>
                <a:latin typeface="Segoe UI" panose="020B0502040204020203" pitchFamily="34" charset="0"/>
                <a:cs typeface="Segoe UI" panose="020B0502040204020203" pitchFamily="34" charset="0"/>
              </a:rPr>
              <a:t>Satisfaction for Copilot was Poor, which was significantly lower than the previous wave, due to a decrease in the percentage of “Very Satisfied” responses (- 20%)</a:t>
            </a:r>
          </a:p>
        </p:txBody>
      </p:sp>
      <p:grpSp>
        <p:nvGrpSpPr>
          <p:cNvPr id="31" name="Group 30">
            <a:extLst>
              <a:ext uri="{FF2B5EF4-FFF2-40B4-BE49-F238E27FC236}">
                <a16:creationId xmlns:a16="http://schemas.microsoft.com/office/drawing/2014/main" id="{910B410D-D271-BF7F-AF65-7F0B0BAFF457}"/>
              </a:ext>
            </a:extLst>
          </p:cNvPr>
          <p:cNvGrpSpPr/>
          <p:nvPr/>
        </p:nvGrpSpPr>
        <p:grpSpPr>
          <a:xfrm>
            <a:off x="4691533" y="4980877"/>
            <a:ext cx="3683450" cy="226210"/>
            <a:chOff x="-5156498" y="4485477"/>
            <a:chExt cx="4911266" cy="301613"/>
          </a:xfrm>
        </p:grpSpPr>
        <p:sp>
          <p:nvSpPr>
            <p:cNvPr id="32" name="Rectangle 31">
              <a:extLst>
                <a:ext uri="{FF2B5EF4-FFF2-40B4-BE49-F238E27FC236}">
                  <a16:creationId xmlns:a16="http://schemas.microsoft.com/office/drawing/2014/main" id="{2B60FF36-28D0-6D2E-895F-315886029011}"/>
                </a:ext>
              </a:extLst>
            </p:cNvPr>
            <p:cNvSpPr/>
            <p:nvPr/>
          </p:nvSpPr>
          <p:spPr bwMode="auto">
            <a:xfrm>
              <a:off x="-902031" y="4585378"/>
              <a:ext cx="133564" cy="133564"/>
            </a:xfrm>
            <a:prstGeom prst="rect">
              <a:avLst/>
            </a:prstGeom>
            <a:solidFill>
              <a:srgbClr val="00B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825"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2BF520D7-9B65-642A-886F-CB2EFEEF1F04}"/>
                </a:ext>
              </a:extLst>
            </p:cNvPr>
            <p:cNvSpPr/>
            <p:nvPr/>
          </p:nvSpPr>
          <p:spPr bwMode="auto">
            <a:xfrm>
              <a:off x="-1868101" y="4581909"/>
              <a:ext cx="133564" cy="133564"/>
            </a:xfrm>
            <a:prstGeom prst="rect">
              <a:avLst/>
            </a:prstGeom>
            <a:solidFill>
              <a:srgbClr val="85FC7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825"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AE3BE462-F448-4F08-8637-4B2B2053F498}"/>
                </a:ext>
              </a:extLst>
            </p:cNvPr>
            <p:cNvSpPr/>
            <p:nvPr/>
          </p:nvSpPr>
          <p:spPr bwMode="auto">
            <a:xfrm>
              <a:off x="-3236365" y="4571572"/>
              <a:ext cx="133564" cy="133564"/>
            </a:xfrm>
            <a:prstGeom prst="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825">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B329A221-8E7B-2A5A-3F53-2A3C0736F90B}"/>
                </a:ext>
              </a:extLst>
            </p:cNvPr>
            <p:cNvSpPr/>
            <p:nvPr/>
          </p:nvSpPr>
          <p:spPr bwMode="auto">
            <a:xfrm>
              <a:off x="-4182989" y="4572555"/>
              <a:ext cx="133564" cy="133564"/>
            </a:xfrm>
            <a:prstGeom prst="rect">
              <a:avLst/>
            </a:prstGeom>
            <a:solidFill>
              <a:srgbClr val="F790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825"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2D8CC78C-691C-6F64-5DBB-C93C17546A70}"/>
                </a:ext>
              </a:extLst>
            </p:cNvPr>
            <p:cNvSpPr/>
            <p:nvPr/>
          </p:nvSpPr>
          <p:spPr bwMode="auto">
            <a:xfrm>
              <a:off x="-5156498" y="4566029"/>
              <a:ext cx="133564" cy="133564"/>
            </a:xfrm>
            <a:prstGeom prst="rect">
              <a:avLst/>
            </a:prstGeom>
            <a:solidFill>
              <a:srgbClr val="C0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825"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7FB22B57-86AF-AD04-4828-1897A9C6B8DB}"/>
                </a:ext>
              </a:extLst>
            </p:cNvPr>
            <p:cNvSpPr txBox="1"/>
            <p:nvPr/>
          </p:nvSpPr>
          <p:spPr>
            <a:xfrm>
              <a:off x="-659876" y="4510092"/>
              <a:ext cx="414644" cy="276998"/>
            </a:xfrm>
            <a:prstGeom prst="rect">
              <a:avLst/>
            </a:prstGeom>
            <a:noFill/>
          </p:spPr>
          <p:txBody>
            <a:bodyPr wrap="none" lIns="0" tIns="0" rIns="0" bIns="0" rtlCol="0">
              <a:spAutoFit/>
            </a:bodyPr>
            <a:lstStyle/>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Very </a:t>
              </a:r>
            </a:p>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satisfied</a:t>
              </a:r>
            </a:p>
          </p:txBody>
        </p:sp>
        <p:sp>
          <p:nvSpPr>
            <p:cNvPr id="38" name="TextBox 37">
              <a:extLst>
                <a:ext uri="{FF2B5EF4-FFF2-40B4-BE49-F238E27FC236}">
                  <a16:creationId xmlns:a16="http://schemas.microsoft.com/office/drawing/2014/main" id="{F761CD10-7888-2F6B-E136-E759D4F8AD9D}"/>
                </a:ext>
              </a:extLst>
            </p:cNvPr>
            <p:cNvSpPr txBox="1"/>
            <p:nvPr/>
          </p:nvSpPr>
          <p:spPr>
            <a:xfrm>
              <a:off x="-1631622" y="4504436"/>
              <a:ext cx="568532" cy="276998"/>
            </a:xfrm>
            <a:prstGeom prst="rect">
              <a:avLst/>
            </a:prstGeom>
            <a:noFill/>
          </p:spPr>
          <p:txBody>
            <a:bodyPr wrap="none" lIns="0" tIns="0" rIns="0" bIns="0" rtlCol="0">
              <a:spAutoFit/>
            </a:bodyPr>
            <a:lstStyle/>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Somewhat </a:t>
              </a:r>
            </a:p>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satisfied</a:t>
              </a:r>
            </a:p>
          </p:txBody>
        </p:sp>
        <p:sp>
          <p:nvSpPr>
            <p:cNvPr id="39" name="TextBox 38">
              <a:extLst>
                <a:ext uri="{FF2B5EF4-FFF2-40B4-BE49-F238E27FC236}">
                  <a16:creationId xmlns:a16="http://schemas.microsoft.com/office/drawing/2014/main" id="{C56D595A-5198-4B06-5643-46E1ED735673}"/>
                </a:ext>
              </a:extLst>
            </p:cNvPr>
            <p:cNvSpPr txBox="1"/>
            <p:nvPr/>
          </p:nvSpPr>
          <p:spPr>
            <a:xfrm>
              <a:off x="-3006386" y="4485477"/>
              <a:ext cx="1576692" cy="276998"/>
            </a:xfrm>
            <a:prstGeom prst="rect">
              <a:avLst/>
            </a:prstGeom>
            <a:noFill/>
          </p:spPr>
          <p:txBody>
            <a:bodyPr wrap="square" lIns="0" tIns="0" rIns="0" bIns="0" rtlCol="0">
              <a:spAutoFit/>
            </a:bodyPr>
            <a:lstStyle/>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Neither satisfied nor dissatisfied</a:t>
              </a:r>
            </a:p>
          </p:txBody>
        </p:sp>
        <p:sp>
          <p:nvSpPr>
            <p:cNvPr id="40" name="TextBox 39">
              <a:extLst>
                <a:ext uri="{FF2B5EF4-FFF2-40B4-BE49-F238E27FC236}">
                  <a16:creationId xmlns:a16="http://schemas.microsoft.com/office/drawing/2014/main" id="{D2149D02-6DE9-24A0-BDDF-C32AECC2DA75}"/>
                </a:ext>
              </a:extLst>
            </p:cNvPr>
            <p:cNvSpPr txBox="1"/>
            <p:nvPr/>
          </p:nvSpPr>
          <p:spPr>
            <a:xfrm>
              <a:off x="-3965957" y="4504436"/>
              <a:ext cx="568532" cy="276998"/>
            </a:xfrm>
            <a:prstGeom prst="rect">
              <a:avLst/>
            </a:prstGeom>
            <a:noFill/>
          </p:spPr>
          <p:txBody>
            <a:bodyPr wrap="none" lIns="0" tIns="0" rIns="0" bIns="0" rtlCol="0">
              <a:spAutoFit/>
            </a:bodyPr>
            <a:lstStyle/>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Somewhat </a:t>
              </a:r>
            </a:p>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dissatisfied</a:t>
              </a:r>
            </a:p>
          </p:txBody>
        </p:sp>
        <p:sp>
          <p:nvSpPr>
            <p:cNvPr id="41" name="TextBox 40">
              <a:extLst>
                <a:ext uri="{FF2B5EF4-FFF2-40B4-BE49-F238E27FC236}">
                  <a16:creationId xmlns:a16="http://schemas.microsoft.com/office/drawing/2014/main" id="{9F358492-09AA-D5DB-5733-F7AE1DB34987}"/>
                </a:ext>
              </a:extLst>
            </p:cNvPr>
            <p:cNvSpPr txBox="1"/>
            <p:nvPr/>
          </p:nvSpPr>
          <p:spPr>
            <a:xfrm>
              <a:off x="-4919115" y="4504436"/>
              <a:ext cx="559983" cy="276998"/>
            </a:xfrm>
            <a:prstGeom prst="rect">
              <a:avLst/>
            </a:prstGeom>
            <a:noFill/>
          </p:spPr>
          <p:txBody>
            <a:bodyPr wrap="none" lIns="0" tIns="0" rIns="0" bIns="0" rtlCol="0">
              <a:spAutoFit/>
            </a:bodyPr>
            <a:lstStyle/>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Very </a:t>
              </a:r>
            </a:p>
            <a:p>
              <a:pPr defTabSz="685800">
                <a:defRPr/>
              </a:pPr>
              <a:r>
                <a:rPr lang="en-US" sz="675">
                  <a:gradFill>
                    <a:gsLst>
                      <a:gs pos="2917">
                        <a:prstClr val="black"/>
                      </a:gs>
                      <a:gs pos="30000">
                        <a:prstClr val="black"/>
                      </a:gs>
                    </a:gsLst>
                    <a:lin ang="5400000" scaled="0"/>
                  </a:gradFill>
                  <a:latin typeface="Segoe UI" panose="020B0502040204020203" pitchFamily="34" charset="0"/>
                  <a:cs typeface="Segoe UI" panose="020B0502040204020203" pitchFamily="34" charset="0"/>
                </a:rPr>
                <a:t>dissatisfied</a:t>
              </a:r>
            </a:p>
          </p:txBody>
        </p:sp>
      </p:grpSp>
      <p:sp>
        <p:nvSpPr>
          <p:cNvPr id="44" name="TextBox 43">
            <a:extLst>
              <a:ext uri="{FF2B5EF4-FFF2-40B4-BE49-F238E27FC236}">
                <a16:creationId xmlns:a16="http://schemas.microsoft.com/office/drawing/2014/main" id="{E4E5D9ED-E780-3483-CE75-6796F6D09294}"/>
              </a:ext>
            </a:extLst>
          </p:cNvPr>
          <p:cNvSpPr txBox="1"/>
          <p:nvPr/>
        </p:nvSpPr>
        <p:spPr>
          <a:xfrm>
            <a:off x="4235827" y="2575880"/>
            <a:ext cx="1145314" cy="392415"/>
          </a:xfrm>
          <a:prstGeom prst="rect">
            <a:avLst/>
          </a:prstGeom>
          <a:noFill/>
        </p:spPr>
        <p:txBody>
          <a:bodyPr wrap="none" rtlCol="0">
            <a:spAutoFit/>
          </a:bodyPr>
          <a:lstStyle/>
          <a:p>
            <a:pPr defTabSz="685800">
              <a:defRPr/>
            </a:pPr>
            <a:r>
              <a:rPr lang="en-US" sz="1200" b="1" dirty="0">
                <a:solidFill>
                  <a:prstClr val="black"/>
                </a:solidFill>
                <a:latin typeface="Segoe UI" panose="020B0502040204020203" pitchFamily="34" charset="0"/>
                <a:cs typeface="Segoe UI" panose="020B0502040204020203" pitchFamily="34" charset="0"/>
              </a:rPr>
              <a:t>SAT = 88 </a:t>
            </a:r>
            <a:r>
              <a:rPr lang="en-US" sz="750" dirty="0">
                <a:solidFill>
                  <a:prstClr val="black"/>
                </a:solidFill>
                <a:latin typeface="Segoe UI" panose="020B0502040204020203" pitchFamily="34" charset="0"/>
                <a:cs typeface="Segoe UI" panose="020B0502040204020203" pitchFamily="34" charset="0"/>
              </a:rPr>
              <a:t>(+/- 4)</a:t>
            </a:r>
          </a:p>
          <a:p>
            <a:pPr defTabSz="685800">
              <a:defRPr/>
            </a:pPr>
            <a:r>
              <a:rPr lang="en-US" sz="750" dirty="0">
                <a:solidFill>
                  <a:prstClr val="black"/>
                </a:solidFill>
                <a:latin typeface="Segoe UI" panose="020B0502040204020203" pitchFamily="34" charset="0"/>
                <a:cs typeface="Segoe UI" panose="020B0502040204020203" pitchFamily="34" charset="0"/>
              </a:rPr>
              <a:t>Target = 120</a:t>
            </a:r>
          </a:p>
        </p:txBody>
      </p:sp>
      <p:sp>
        <p:nvSpPr>
          <p:cNvPr id="45" name="TextBox 44">
            <a:extLst>
              <a:ext uri="{FF2B5EF4-FFF2-40B4-BE49-F238E27FC236}">
                <a16:creationId xmlns:a16="http://schemas.microsoft.com/office/drawing/2014/main" id="{B731D43D-E5A2-C7D5-4916-877898E76977}"/>
              </a:ext>
            </a:extLst>
          </p:cNvPr>
          <p:cNvSpPr txBox="1"/>
          <p:nvPr/>
        </p:nvSpPr>
        <p:spPr>
          <a:xfrm>
            <a:off x="4235827" y="2215349"/>
            <a:ext cx="3496542" cy="253916"/>
          </a:xfrm>
          <a:prstGeom prst="rect">
            <a:avLst/>
          </a:prstGeom>
          <a:noFill/>
        </p:spPr>
        <p:txBody>
          <a:bodyPr wrap="square">
            <a:spAutoFit/>
          </a:bodyPr>
          <a:lstStyle/>
          <a:p>
            <a:pPr defTabSz="685800">
              <a:defRPr/>
            </a:pPr>
            <a:r>
              <a:rPr lang="en-US" sz="1050">
                <a:solidFill>
                  <a:prstClr val="black"/>
                </a:solidFill>
                <a:latin typeface="Segoe UI Semibold" panose="020B0702040204020203" pitchFamily="34" charset="0"/>
                <a:cs typeface="Segoe UI Semibold" panose="020B0702040204020203" pitchFamily="34" charset="0"/>
              </a:rPr>
              <a:t>Overall, how satisfied are you with Copilot?</a:t>
            </a:r>
          </a:p>
        </p:txBody>
      </p:sp>
      <p:cxnSp>
        <p:nvCxnSpPr>
          <p:cNvPr id="46" name="Straight Connector 45">
            <a:extLst>
              <a:ext uri="{FF2B5EF4-FFF2-40B4-BE49-F238E27FC236}">
                <a16:creationId xmlns:a16="http://schemas.microsoft.com/office/drawing/2014/main" id="{36716C93-E9FC-07B5-B3F8-AF412F83E115}"/>
              </a:ext>
            </a:extLst>
          </p:cNvPr>
          <p:cNvCxnSpPr>
            <a:cxnSpLocks/>
          </p:cNvCxnSpPr>
          <p:nvPr/>
        </p:nvCxnSpPr>
        <p:spPr>
          <a:xfrm>
            <a:off x="4318034" y="2475315"/>
            <a:ext cx="2535326"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162EDB7-4E18-B1D1-462B-150F5A4D20E3}"/>
              </a:ext>
            </a:extLst>
          </p:cNvPr>
          <p:cNvSpPr txBox="1"/>
          <p:nvPr/>
        </p:nvSpPr>
        <p:spPr>
          <a:xfrm>
            <a:off x="4021760" y="5236956"/>
            <a:ext cx="2109873" cy="207749"/>
          </a:xfrm>
          <a:prstGeom prst="rect">
            <a:avLst/>
          </a:prstGeom>
          <a:noFill/>
        </p:spPr>
        <p:txBody>
          <a:bodyPr wrap="none" rtlCol="0">
            <a:spAutoFit/>
          </a:bodyPr>
          <a:lstStyle/>
          <a:p>
            <a:pPr defTabSz="685800">
              <a:defRPr/>
            </a:pPr>
            <a:r>
              <a:rPr lang="en-US" sz="750" i="1" dirty="0" err="1">
                <a:solidFill>
                  <a:prstClr val="black"/>
                </a:solidFill>
                <a:latin typeface="Segoe UI" panose="020B0502040204020203" pitchFamily="34" charset="0"/>
                <a:cs typeface="Segoe UI" panose="020B0502040204020203" pitchFamily="34" charset="0"/>
              </a:rPr>
              <a:t>MoE</a:t>
            </a:r>
            <a:r>
              <a:rPr lang="en-US" sz="750" i="1" dirty="0">
                <a:solidFill>
                  <a:prstClr val="black"/>
                </a:solidFill>
                <a:latin typeface="Segoe UI" panose="020B0502040204020203" pitchFamily="34" charset="0"/>
                <a:cs typeface="Segoe UI" panose="020B0502040204020203" pitchFamily="34" charset="0"/>
              </a:rPr>
              <a:t> (+/-) represents 90% Confidence Intervals</a:t>
            </a:r>
          </a:p>
        </p:txBody>
      </p:sp>
      <p:sp>
        <p:nvSpPr>
          <p:cNvPr id="49" name="TextBox 48">
            <a:extLst>
              <a:ext uri="{FF2B5EF4-FFF2-40B4-BE49-F238E27FC236}">
                <a16:creationId xmlns:a16="http://schemas.microsoft.com/office/drawing/2014/main" id="{04CA8746-83C6-8CFD-AAF8-F25BF67594DC}"/>
              </a:ext>
            </a:extLst>
          </p:cNvPr>
          <p:cNvSpPr txBox="1"/>
          <p:nvPr/>
        </p:nvSpPr>
        <p:spPr>
          <a:xfrm>
            <a:off x="673193" y="2188850"/>
            <a:ext cx="3182665" cy="1841530"/>
          </a:xfrm>
          <a:prstGeom prst="rect">
            <a:avLst/>
          </a:prstGeom>
          <a:noFill/>
        </p:spPr>
        <p:txBody>
          <a:bodyPr wrap="square" rtlCol="0">
            <a:spAutoFit/>
          </a:bodyPr>
          <a:lstStyle/>
          <a:p>
            <a:pPr defTabSz="685775">
              <a:spcAft>
                <a:spcPts val="750"/>
              </a:spcAft>
              <a:defRPr/>
            </a:pPr>
            <a:r>
              <a:rPr lang="en-US" sz="1400" dirty="0">
                <a:solidFill>
                  <a:prstClr val="black"/>
                </a:solidFill>
                <a:latin typeface="Segoe UI" panose="020B0502040204020203" pitchFamily="34" charset="0"/>
                <a:cs typeface="Segoe UI" panose="020B0502040204020203" pitchFamily="34" charset="0"/>
              </a:rPr>
              <a:t>A Mann-Whitney U test was performed to evaluate whether there was a difference in Satisfaction for Copilot between survey waves. Results revealed significantly lower satisfaction between waves 3 and 4.              </a:t>
            </a:r>
            <a:r>
              <a:rPr lang="en-US" sz="1400" i="1" dirty="0">
                <a:solidFill>
                  <a:prstClr val="black"/>
                </a:solidFill>
                <a:latin typeface="Segoe UI" panose="020B0502040204020203" pitchFamily="34" charset="0"/>
                <a:cs typeface="Segoe UI" panose="020B0502040204020203" pitchFamily="34" charset="0"/>
              </a:rPr>
              <a:t>U</a:t>
            </a:r>
            <a:r>
              <a:rPr lang="en-US" sz="1400" dirty="0">
                <a:solidFill>
                  <a:prstClr val="black"/>
                </a:solidFill>
                <a:latin typeface="Segoe UI" panose="020B0502040204020203" pitchFamily="34" charset="0"/>
                <a:cs typeface="Segoe UI" panose="020B0502040204020203" pitchFamily="34" charset="0"/>
              </a:rPr>
              <a:t> = 190941, p &lt; .001</a:t>
            </a:r>
          </a:p>
          <a:p>
            <a:pPr defTabSz="685775">
              <a:spcAft>
                <a:spcPts val="750"/>
              </a:spcAft>
              <a:defRPr/>
            </a:pPr>
            <a:endParaRPr lang="en-US" sz="900" dirty="0">
              <a:solidFill>
                <a:prstClr val="black"/>
              </a:solidFill>
              <a:latin typeface="Segoe UI" panose="020B0502040204020203" pitchFamily="34" charset="0"/>
              <a:cs typeface="Segoe UI" panose="020B0502040204020203" pitchFamily="34" charset="0"/>
            </a:endParaRPr>
          </a:p>
        </p:txBody>
      </p:sp>
      <p:sp>
        <p:nvSpPr>
          <p:cNvPr id="4" name="Text Placeholder 7">
            <a:extLst>
              <a:ext uri="{FF2B5EF4-FFF2-40B4-BE49-F238E27FC236}">
                <a16:creationId xmlns:a16="http://schemas.microsoft.com/office/drawing/2014/main" id="{5AA2A7C3-3D1C-CB07-8197-33D7B593CFCD}"/>
              </a:ext>
            </a:extLst>
          </p:cNvPr>
          <p:cNvSpPr txBox="1">
            <a:spLocks/>
          </p:cNvSpPr>
          <p:nvPr/>
        </p:nvSpPr>
        <p:spPr>
          <a:xfrm>
            <a:off x="722540" y="4221431"/>
            <a:ext cx="2254693" cy="228326"/>
          </a:xfrm>
          <a:prstGeom prst="rect">
            <a:avLst/>
          </a:prstGeom>
        </p:spPr>
        <p:txBody>
          <a:bodyPr vert="horz" lIns="0" tIns="0" rIns="0" bIns="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a:solidFill>
                  <a:schemeClr val="tx1"/>
                </a:solidFill>
                <a:latin typeface="Segoe UI "/>
                <a:ea typeface="+mn-ea"/>
                <a:cs typeface="Segoe UI Semibold" panose="020B0702040204020203" pitchFamily="34" charset="0"/>
              </a:defRPr>
            </a:lvl1pPr>
            <a:lvl2pPr marL="216000" indent="-2160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Segoe UI Semibold" panose="020B0702040204020203" pitchFamily="34" charset="0"/>
                <a:ea typeface="+mn-ea"/>
                <a:cs typeface="Segoe UI Semibold" panose="020B0702040204020203" pitchFamily="34" charset="0"/>
              </a:defRPr>
            </a:lvl2pPr>
            <a:lvl3pPr marL="216000" indent="-216000" algn="l" defTabSz="914400" rtl="0" eaLnBrk="1" latinLnBrk="0" hangingPunct="1">
              <a:lnSpc>
                <a:spcPct val="110000"/>
              </a:lnSpc>
              <a:spcBef>
                <a:spcPts val="1000"/>
              </a:spcBef>
              <a:buFont typeface="Arial" panose="020B0604020202020204" pitchFamily="34" charset="0"/>
              <a:buChar char="•"/>
              <a:defRPr sz="1400" kern="1200">
                <a:solidFill>
                  <a:schemeClr val="tx1"/>
                </a:solidFill>
                <a:latin typeface="Segoe UI Semibold" panose="020B0702040204020203" pitchFamily="34" charset="0"/>
                <a:ea typeface="+mn-ea"/>
                <a:cs typeface="Segoe UI Semibold" panose="020B0702040204020203" pitchFamily="34" charset="0"/>
              </a:defRPr>
            </a:lvl3pPr>
            <a:lvl4pPr marL="216000" indent="-216000" algn="l" defTabSz="914400" rtl="0" eaLnBrk="1" latinLnBrk="0" hangingPunct="1">
              <a:lnSpc>
                <a:spcPct val="110000"/>
              </a:lnSpc>
              <a:spcBef>
                <a:spcPts val="1000"/>
              </a:spcBef>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216000" indent="-216000" algn="l" defTabSz="914400" rtl="0" eaLnBrk="1" latinLnBrk="0" hangingPunct="1">
              <a:lnSpc>
                <a:spcPct val="110000"/>
              </a:lnSpc>
              <a:spcBef>
                <a:spcPts val="1000"/>
              </a:spcBef>
              <a:buFont typeface="Arial" panose="020B0604020202020204" pitchFamily="34" charset="0"/>
              <a:buChar char="•"/>
              <a:defRPr sz="10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r>
              <a:rPr lang="en-US" sz="750">
                <a:solidFill>
                  <a:prstClr val="black"/>
                </a:solidFill>
                <a:latin typeface="Segoe UI Bold" panose="020B0802040204020203" pitchFamily="34" charset="0"/>
                <a:cs typeface="Segoe UI Bold" panose="020B0802040204020203" pitchFamily="34" charset="0"/>
              </a:rPr>
              <a:t>Interpreting NSAT Scores</a:t>
            </a:r>
          </a:p>
        </p:txBody>
      </p:sp>
      <p:grpSp>
        <p:nvGrpSpPr>
          <p:cNvPr id="5" name="Group 4">
            <a:extLst>
              <a:ext uri="{FF2B5EF4-FFF2-40B4-BE49-F238E27FC236}">
                <a16:creationId xmlns:a16="http://schemas.microsoft.com/office/drawing/2014/main" id="{79804619-6DB4-4E19-E0E2-04343F6CC9BF}"/>
              </a:ext>
            </a:extLst>
          </p:cNvPr>
          <p:cNvGrpSpPr/>
          <p:nvPr/>
        </p:nvGrpSpPr>
        <p:grpSpPr>
          <a:xfrm>
            <a:off x="722545" y="4479763"/>
            <a:ext cx="1123079" cy="862737"/>
            <a:chOff x="8990194" y="2044005"/>
            <a:chExt cx="837381" cy="1150316"/>
          </a:xfrm>
        </p:grpSpPr>
        <p:sp>
          <p:nvSpPr>
            <p:cNvPr id="6" name="TextBox 5">
              <a:extLst>
                <a:ext uri="{FF2B5EF4-FFF2-40B4-BE49-F238E27FC236}">
                  <a16:creationId xmlns:a16="http://schemas.microsoft.com/office/drawing/2014/main" id="{7598A0A8-6C7A-9EDE-0C1B-8F81739141AC}"/>
                </a:ext>
              </a:extLst>
            </p:cNvPr>
            <p:cNvSpPr txBox="1"/>
            <p:nvPr/>
          </p:nvSpPr>
          <p:spPr>
            <a:xfrm>
              <a:off x="8990194" y="2044005"/>
              <a:ext cx="353784" cy="1150316"/>
            </a:xfrm>
            <a:prstGeom prst="rect">
              <a:avLst/>
            </a:prstGeom>
            <a:noFill/>
          </p:spPr>
          <p:txBody>
            <a:bodyPr wrap="none" lIns="0" tIns="0" rIns="0" bIns="0" rtlCol="0">
              <a:spAutoFit/>
            </a:bodyPr>
            <a:lstStyle/>
            <a:p>
              <a:pPr defTabSz="685800">
                <a:spcAft>
                  <a:spcPts val="450"/>
                </a:spcAft>
                <a:defRPr/>
              </a:pPr>
              <a:r>
                <a:rPr lang="en-US" sz="788">
                  <a:solidFill>
                    <a:prstClr val="black"/>
                  </a:solidFill>
                  <a:latin typeface="Segoe UI" panose="020B0502040204020203" pitchFamily="34" charset="0"/>
                  <a:cs typeface="Segoe UI" panose="020B0502040204020203" pitchFamily="34" charset="0"/>
                </a:rPr>
                <a:t>Very Good</a:t>
              </a:r>
            </a:p>
            <a:p>
              <a:pPr defTabSz="685800">
                <a:spcAft>
                  <a:spcPts val="450"/>
                </a:spcAft>
                <a:defRPr/>
              </a:pPr>
              <a:r>
                <a:rPr lang="en-US" sz="788">
                  <a:solidFill>
                    <a:prstClr val="black"/>
                  </a:solidFill>
                  <a:latin typeface="Segoe UI" panose="020B0502040204020203" pitchFamily="34" charset="0"/>
                  <a:cs typeface="Segoe UI" panose="020B0502040204020203" pitchFamily="34" charset="0"/>
                </a:rPr>
                <a:t>Good</a:t>
              </a:r>
            </a:p>
            <a:p>
              <a:pPr defTabSz="685800">
                <a:spcAft>
                  <a:spcPts val="450"/>
                </a:spcAft>
                <a:defRPr/>
              </a:pPr>
              <a:r>
                <a:rPr lang="en-US" sz="788">
                  <a:solidFill>
                    <a:prstClr val="black"/>
                  </a:solidFill>
                  <a:latin typeface="Segoe UI" panose="020B0502040204020203" pitchFamily="34" charset="0"/>
                  <a:cs typeface="Segoe UI" panose="020B0502040204020203" pitchFamily="34" charset="0"/>
                </a:rPr>
                <a:t>Neutral</a:t>
              </a:r>
            </a:p>
            <a:p>
              <a:pPr defTabSz="685800">
                <a:spcAft>
                  <a:spcPts val="450"/>
                </a:spcAft>
                <a:defRPr/>
              </a:pPr>
              <a:r>
                <a:rPr lang="en-US" sz="788">
                  <a:solidFill>
                    <a:prstClr val="black"/>
                  </a:solidFill>
                  <a:latin typeface="Segoe UI" panose="020B0502040204020203" pitchFamily="34" charset="0"/>
                  <a:cs typeface="Segoe UI" panose="020B0502040204020203" pitchFamily="34" charset="0"/>
                </a:rPr>
                <a:t>Poor</a:t>
              </a:r>
            </a:p>
            <a:p>
              <a:pPr defTabSz="685800">
                <a:spcAft>
                  <a:spcPts val="450"/>
                </a:spcAft>
                <a:defRPr/>
              </a:pPr>
              <a:r>
                <a:rPr lang="en-US" sz="788">
                  <a:solidFill>
                    <a:prstClr val="black"/>
                  </a:solidFill>
                  <a:latin typeface="Segoe UI" panose="020B0502040204020203" pitchFamily="34" charset="0"/>
                  <a:cs typeface="Segoe UI" panose="020B0502040204020203" pitchFamily="34" charset="0"/>
                </a:rPr>
                <a:t>Very Poor</a:t>
              </a:r>
            </a:p>
          </p:txBody>
        </p:sp>
        <p:sp>
          <p:nvSpPr>
            <p:cNvPr id="7" name="TextBox 6">
              <a:extLst>
                <a:ext uri="{FF2B5EF4-FFF2-40B4-BE49-F238E27FC236}">
                  <a16:creationId xmlns:a16="http://schemas.microsoft.com/office/drawing/2014/main" id="{0C79C743-B2D2-33FF-786D-A0DD8D89CD2C}"/>
                </a:ext>
              </a:extLst>
            </p:cNvPr>
            <p:cNvSpPr txBox="1"/>
            <p:nvPr/>
          </p:nvSpPr>
          <p:spPr>
            <a:xfrm>
              <a:off x="9441520" y="2044005"/>
              <a:ext cx="386055" cy="1150316"/>
            </a:xfrm>
            <a:prstGeom prst="rect">
              <a:avLst/>
            </a:prstGeom>
            <a:noFill/>
          </p:spPr>
          <p:txBody>
            <a:bodyPr wrap="none" lIns="0" tIns="0" rIns="0" bIns="0" rtlCol="0">
              <a:spAutoFit/>
            </a:bodyPr>
            <a:lstStyle/>
            <a:p>
              <a:pPr defTabSz="685800">
                <a:spcAft>
                  <a:spcPts val="450"/>
                </a:spcAft>
                <a:defRPr/>
              </a:pPr>
              <a:r>
                <a:rPr lang="en-US" sz="788" dirty="0">
                  <a:solidFill>
                    <a:prstClr val="black"/>
                  </a:solidFill>
                  <a:latin typeface="Segoe UI" panose="020B0502040204020203" pitchFamily="34" charset="0"/>
                  <a:cs typeface="Segoe UI" panose="020B0502040204020203" pitchFamily="34" charset="0"/>
                </a:rPr>
                <a:t>&gt;= 130</a:t>
              </a:r>
            </a:p>
            <a:p>
              <a:pPr defTabSz="685800">
                <a:spcAft>
                  <a:spcPts val="450"/>
                </a:spcAft>
                <a:defRPr/>
              </a:pPr>
              <a:r>
                <a:rPr lang="en-US" sz="788" dirty="0">
                  <a:solidFill>
                    <a:prstClr val="black"/>
                  </a:solidFill>
                  <a:latin typeface="Segoe UI" panose="020B0502040204020203" pitchFamily="34" charset="0"/>
                  <a:cs typeface="Segoe UI" panose="020B0502040204020203" pitchFamily="34" charset="0"/>
                </a:rPr>
                <a:t>= 110 - 129</a:t>
              </a:r>
            </a:p>
            <a:p>
              <a:pPr defTabSz="685800">
                <a:spcAft>
                  <a:spcPts val="450"/>
                </a:spcAft>
                <a:defRPr/>
              </a:pPr>
              <a:r>
                <a:rPr lang="en-US" sz="788" dirty="0">
                  <a:solidFill>
                    <a:prstClr val="black"/>
                  </a:solidFill>
                  <a:latin typeface="Segoe UI" panose="020B0502040204020203" pitchFamily="34" charset="0"/>
                  <a:cs typeface="Segoe UI" panose="020B0502040204020203" pitchFamily="34" charset="0"/>
                </a:rPr>
                <a:t>= 90 - 109</a:t>
              </a:r>
            </a:p>
            <a:p>
              <a:pPr defTabSz="685800">
                <a:spcAft>
                  <a:spcPts val="450"/>
                </a:spcAft>
                <a:defRPr/>
              </a:pPr>
              <a:r>
                <a:rPr lang="en-US" sz="788" dirty="0">
                  <a:solidFill>
                    <a:prstClr val="black"/>
                  </a:solidFill>
                  <a:latin typeface="Segoe UI" panose="020B0502040204020203" pitchFamily="34" charset="0"/>
                  <a:cs typeface="Segoe UI" panose="020B0502040204020203" pitchFamily="34" charset="0"/>
                </a:rPr>
                <a:t>= 70 - 89</a:t>
              </a:r>
            </a:p>
            <a:p>
              <a:pPr defTabSz="685800">
                <a:spcAft>
                  <a:spcPts val="450"/>
                </a:spcAft>
                <a:defRPr/>
              </a:pPr>
              <a:r>
                <a:rPr lang="en-US" sz="788" dirty="0">
                  <a:solidFill>
                    <a:prstClr val="black"/>
                  </a:solidFill>
                  <a:latin typeface="Segoe UI" panose="020B0502040204020203" pitchFamily="34" charset="0"/>
                  <a:cs typeface="Segoe UI" panose="020B0502040204020203" pitchFamily="34" charset="0"/>
                </a:rPr>
                <a:t>&lt;= 69</a:t>
              </a:r>
            </a:p>
          </p:txBody>
        </p:sp>
      </p:grpSp>
      <p:cxnSp>
        <p:nvCxnSpPr>
          <p:cNvPr id="8" name="Straight Connector 7">
            <a:extLst>
              <a:ext uri="{FF2B5EF4-FFF2-40B4-BE49-F238E27FC236}">
                <a16:creationId xmlns:a16="http://schemas.microsoft.com/office/drawing/2014/main" id="{56D332AE-8D8A-02B8-02D6-6075A7F93F58}"/>
              </a:ext>
            </a:extLst>
          </p:cNvPr>
          <p:cNvCxnSpPr>
            <a:cxnSpLocks/>
          </p:cNvCxnSpPr>
          <p:nvPr/>
        </p:nvCxnSpPr>
        <p:spPr>
          <a:xfrm>
            <a:off x="722540" y="4409014"/>
            <a:ext cx="1170988"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CA7C41-5CBC-60AA-EFCD-4CAF7DF69075}"/>
              </a:ext>
            </a:extLst>
          </p:cNvPr>
          <p:cNvSpPr txBox="1"/>
          <p:nvPr/>
        </p:nvSpPr>
        <p:spPr>
          <a:xfrm>
            <a:off x="5872232" y="5635781"/>
            <a:ext cx="940710" cy="213585"/>
          </a:xfrm>
          <a:prstGeom prst="rect">
            <a:avLst/>
          </a:prstGeom>
          <a:noFill/>
        </p:spPr>
        <p:txBody>
          <a:bodyPr wrap="square" rtlCol="0">
            <a:spAutoFit/>
          </a:bodyPr>
          <a:lstStyle/>
          <a:p>
            <a:r>
              <a:rPr lang="en-US" sz="788" dirty="0">
                <a:latin typeface="Segoe UI" panose="020B0502040204020203" pitchFamily="34" charset="0"/>
                <a:cs typeface="Segoe UI" panose="020B0502040204020203" pitchFamily="34" charset="0"/>
              </a:rPr>
              <a:t>Wave 4, </a:t>
            </a:r>
            <a:r>
              <a:rPr lang="en-US" sz="788" i="1" dirty="0">
                <a:latin typeface="Segoe UI" panose="020B0502040204020203" pitchFamily="34" charset="0"/>
                <a:cs typeface="Segoe UI" panose="020B0502040204020203" pitchFamily="34" charset="0"/>
              </a:rPr>
              <a:t>n = 598;</a:t>
            </a:r>
          </a:p>
        </p:txBody>
      </p:sp>
      <p:grpSp>
        <p:nvGrpSpPr>
          <p:cNvPr id="18" name="Group 17">
            <a:extLst>
              <a:ext uri="{FF2B5EF4-FFF2-40B4-BE49-F238E27FC236}">
                <a16:creationId xmlns:a16="http://schemas.microsoft.com/office/drawing/2014/main" id="{10DA1C14-A645-AE0E-CBE2-BDAB6C6679DB}"/>
              </a:ext>
            </a:extLst>
          </p:cNvPr>
          <p:cNvGrpSpPr/>
          <p:nvPr/>
        </p:nvGrpSpPr>
        <p:grpSpPr>
          <a:xfrm>
            <a:off x="4973815" y="5636895"/>
            <a:ext cx="940710" cy="235747"/>
            <a:chOff x="8734446" y="6451822"/>
            <a:chExt cx="1197890" cy="314329"/>
          </a:xfrm>
        </p:grpSpPr>
        <p:pic>
          <p:nvPicPr>
            <p:cNvPr id="19" name="Picture 18">
              <a:extLst>
                <a:ext uri="{FF2B5EF4-FFF2-40B4-BE49-F238E27FC236}">
                  <a16:creationId xmlns:a16="http://schemas.microsoft.com/office/drawing/2014/main" id="{121AE945-692E-DBE2-8F5A-80EA382277E8}"/>
                </a:ext>
              </a:extLst>
            </p:cNvPr>
            <p:cNvPicPr>
              <a:picLocks noChangeAspect="1"/>
            </p:cNvPicPr>
            <p:nvPr/>
          </p:nvPicPr>
          <p:blipFill>
            <a:blip r:embed="rId3"/>
            <a:stretch>
              <a:fillRect/>
            </a:stretch>
          </p:blipFill>
          <p:spPr>
            <a:xfrm>
              <a:off x="8734446" y="6451822"/>
              <a:ext cx="1120420" cy="285239"/>
            </a:xfrm>
            <a:prstGeom prst="rect">
              <a:avLst/>
            </a:prstGeom>
            <a:ln>
              <a:solidFill>
                <a:schemeClr val="tx1"/>
              </a:solidFill>
            </a:ln>
          </p:spPr>
        </p:pic>
        <p:sp>
          <p:nvSpPr>
            <p:cNvPr id="20" name="TextBox 19">
              <a:extLst>
                <a:ext uri="{FF2B5EF4-FFF2-40B4-BE49-F238E27FC236}">
                  <a16:creationId xmlns:a16="http://schemas.microsoft.com/office/drawing/2014/main" id="{FF6744EE-6624-865B-1FA1-28FFA577AAC3}"/>
                </a:ext>
              </a:extLst>
            </p:cNvPr>
            <p:cNvSpPr txBox="1"/>
            <p:nvPr/>
          </p:nvSpPr>
          <p:spPr>
            <a:xfrm>
              <a:off x="8734446" y="6481371"/>
              <a:ext cx="1197890" cy="284780"/>
            </a:xfrm>
            <a:prstGeom prst="rect">
              <a:avLst/>
            </a:prstGeom>
            <a:noFill/>
          </p:spPr>
          <p:txBody>
            <a:bodyPr wrap="square" rtlCol="0">
              <a:spAutoFit/>
            </a:bodyPr>
            <a:lstStyle/>
            <a:p>
              <a:r>
                <a:rPr lang="en-US" sz="788" dirty="0">
                  <a:latin typeface="Segoe UI" panose="020B0502040204020203" pitchFamily="34" charset="0"/>
                  <a:cs typeface="Segoe UI" panose="020B0502040204020203" pitchFamily="34" charset="0"/>
                </a:rPr>
                <a:t>Wave 3, </a:t>
              </a:r>
              <a:r>
                <a:rPr lang="en-US" sz="788" i="1" dirty="0">
                  <a:latin typeface="Segoe UI" panose="020B0502040204020203" pitchFamily="34" charset="0"/>
                  <a:cs typeface="Segoe UI" panose="020B0502040204020203" pitchFamily="34" charset="0"/>
                </a:rPr>
                <a:t>n = 686;</a:t>
              </a:r>
            </a:p>
          </p:txBody>
        </p:sp>
      </p:grpSp>
      <p:grpSp>
        <p:nvGrpSpPr>
          <p:cNvPr id="22" name="Group 21">
            <a:extLst>
              <a:ext uri="{FF2B5EF4-FFF2-40B4-BE49-F238E27FC236}">
                <a16:creationId xmlns:a16="http://schemas.microsoft.com/office/drawing/2014/main" id="{44C3A68F-65FB-88D4-73B3-7AC032A9B0CF}"/>
              </a:ext>
            </a:extLst>
          </p:cNvPr>
          <p:cNvGrpSpPr/>
          <p:nvPr/>
        </p:nvGrpSpPr>
        <p:grpSpPr>
          <a:xfrm>
            <a:off x="4131915" y="5634887"/>
            <a:ext cx="898417" cy="215257"/>
            <a:chOff x="9932334" y="6450052"/>
            <a:chExt cx="1197889" cy="287010"/>
          </a:xfrm>
        </p:grpSpPr>
        <p:pic>
          <p:nvPicPr>
            <p:cNvPr id="23" name="Picture 22">
              <a:extLst>
                <a:ext uri="{FF2B5EF4-FFF2-40B4-BE49-F238E27FC236}">
                  <a16:creationId xmlns:a16="http://schemas.microsoft.com/office/drawing/2014/main" id="{ECA220B8-2C11-1505-60B4-A35E41D89164}"/>
                </a:ext>
              </a:extLst>
            </p:cNvPr>
            <p:cNvPicPr>
              <a:picLocks noChangeAspect="1"/>
            </p:cNvPicPr>
            <p:nvPr/>
          </p:nvPicPr>
          <p:blipFill>
            <a:blip r:embed="rId4"/>
            <a:stretch>
              <a:fillRect/>
            </a:stretch>
          </p:blipFill>
          <p:spPr>
            <a:xfrm>
              <a:off x="9932334" y="6451823"/>
              <a:ext cx="1036335" cy="285239"/>
            </a:xfrm>
            <a:prstGeom prst="rect">
              <a:avLst/>
            </a:prstGeom>
            <a:ln>
              <a:solidFill>
                <a:schemeClr val="tx1"/>
              </a:solidFill>
            </a:ln>
          </p:spPr>
        </p:pic>
        <p:sp>
          <p:nvSpPr>
            <p:cNvPr id="25" name="TextBox 24">
              <a:extLst>
                <a:ext uri="{FF2B5EF4-FFF2-40B4-BE49-F238E27FC236}">
                  <a16:creationId xmlns:a16="http://schemas.microsoft.com/office/drawing/2014/main" id="{F81914F1-3659-683D-4677-0169F563B0AA}"/>
                </a:ext>
              </a:extLst>
            </p:cNvPr>
            <p:cNvSpPr txBox="1"/>
            <p:nvPr/>
          </p:nvSpPr>
          <p:spPr>
            <a:xfrm>
              <a:off x="9932334" y="6450052"/>
              <a:ext cx="1197889" cy="284780"/>
            </a:xfrm>
            <a:prstGeom prst="rect">
              <a:avLst/>
            </a:prstGeom>
            <a:noFill/>
          </p:spPr>
          <p:txBody>
            <a:bodyPr wrap="square" rtlCol="0">
              <a:spAutoFit/>
            </a:bodyPr>
            <a:lstStyle/>
            <a:p>
              <a:r>
                <a:rPr lang="en-US" sz="788">
                  <a:latin typeface="Segoe UI" panose="020B0502040204020203" pitchFamily="34" charset="0"/>
                  <a:cs typeface="Segoe UI" panose="020B0502040204020203" pitchFamily="34" charset="0"/>
                </a:rPr>
                <a:t>Wave 2, </a:t>
              </a:r>
              <a:r>
                <a:rPr lang="en-US" sz="788" i="1">
                  <a:latin typeface="Segoe UI" panose="020B0502040204020203" pitchFamily="34" charset="0"/>
                  <a:cs typeface="Segoe UI" panose="020B0502040204020203" pitchFamily="34" charset="0"/>
                </a:rPr>
                <a:t>n = 21</a:t>
              </a:r>
            </a:p>
          </p:txBody>
        </p:sp>
      </p:grpSp>
      <p:sp>
        <p:nvSpPr>
          <p:cNvPr id="13" name="Rectangle 12">
            <a:extLst>
              <a:ext uri="{FF2B5EF4-FFF2-40B4-BE49-F238E27FC236}">
                <a16:creationId xmlns:a16="http://schemas.microsoft.com/office/drawing/2014/main" id="{40FEC3E6-3FC1-841C-3B65-46CFDBC0A6A3}"/>
              </a:ext>
            </a:extLst>
          </p:cNvPr>
          <p:cNvSpPr/>
          <p:nvPr/>
        </p:nvSpPr>
        <p:spPr>
          <a:xfrm>
            <a:off x="4671453" y="4178103"/>
            <a:ext cx="296509"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0300F02-FC15-8863-3756-D13480DD0FBF}"/>
              </a:ext>
            </a:extLst>
          </p:cNvPr>
          <p:cNvSpPr/>
          <p:nvPr/>
        </p:nvSpPr>
        <p:spPr>
          <a:xfrm>
            <a:off x="8272657" y="4219378"/>
            <a:ext cx="423918" cy="18732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64C3E16-2018-F915-2376-5BF21AFAB075}"/>
              </a:ext>
            </a:extLst>
          </p:cNvPr>
          <p:cNvSpPr/>
          <p:nvPr/>
        </p:nvSpPr>
        <p:spPr>
          <a:xfrm>
            <a:off x="8026731" y="3716513"/>
            <a:ext cx="272805" cy="18732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0DB46F9-D587-0AAD-23CA-C75BC54C7733}"/>
              </a:ext>
            </a:extLst>
          </p:cNvPr>
          <p:cNvSpPr/>
          <p:nvPr/>
        </p:nvSpPr>
        <p:spPr>
          <a:xfrm>
            <a:off x="7770449" y="3979549"/>
            <a:ext cx="272805" cy="18732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9F058B4-5AB2-C976-EF03-00096D2B4915}"/>
              </a:ext>
            </a:extLst>
          </p:cNvPr>
          <p:cNvSpPr/>
          <p:nvPr/>
        </p:nvSpPr>
        <p:spPr>
          <a:xfrm>
            <a:off x="7258005" y="3428411"/>
            <a:ext cx="474364" cy="18732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77823EE-D37F-17C9-A40D-1F18313FBD41}"/>
              </a:ext>
            </a:extLst>
          </p:cNvPr>
          <p:cNvSpPr/>
          <p:nvPr/>
        </p:nvSpPr>
        <p:spPr>
          <a:xfrm>
            <a:off x="4564124" y="4166874"/>
            <a:ext cx="423918" cy="31227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TextBox 49">
            <a:extLst>
              <a:ext uri="{FF2B5EF4-FFF2-40B4-BE49-F238E27FC236}">
                <a16:creationId xmlns:a16="http://schemas.microsoft.com/office/drawing/2014/main" id="{3B49DBFB-DF16-1F87-2D40-3096827853A6}"/>
              </a:ext>
            </a:extLst>
          </p:cNvPr>
          <p:cNvSpPr txBox="1"/>
          <p:nvPr/>
        </p:nvSpPr>
        <p:spPr>
          <a:xfrm>
            <a:off x="628650" y="645789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14848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86E652F-9D51-68A5-2374-6B7A80C23CE3}"/>
              </a:ext>
            </a:extLst>
          </p:cNvPr>
          <p:cNvSpPr txBox="1"/>
          <p:nvPr/>
        </p:nvSpPr>
        <p:spPr>
          <a:xfrm>
            <a:off x="588262" y="526844"/>
            <a:ext cx="8136638" cy="748075"/>
          </a:xfrm>
          <a:prstGeom prst="rect">
            <a:avLst/>
          </a:prstGeom>
          <a:noFill/>
        </p:spPr>
        <p:txBody>
          <a:bodyPr wrap="square" lIns="0" tIns="0" rIns="0" bIns="0" rtlCol="0" anchor="ctr">
            <a:noAutofit/>
          </a:bodyPr>
          <a:lstStyle/>
          <a:p>
            <a:pPr defTabSz="685800">
              <a:defRPr/>
            </a:pPr>
            <a:r>
              <a:rPr lang="en-US" b="1" dirty="0">
                <a:solidFill>
                  <a:prstClr val="black">
                    <a:lumMod val="95000"/>
                    <a:lumOff val="5000"/>
                  </a:prstClr>
                </a:solidFill>
                <a:latin typeface="Segoe UI" panose="020B0502040204020203" pitchFamily="34" charset="0"/>
                <a:cs typeface="Segoe UI" panose="020B0502040204020203" pitchFamily="34" charset="0"/>
              </a:rPr>
              <a:t>Key driver analysis (Adj. R^2 = .734) showed those who felt Copilot took away from productivity or had poor accuracy tended to have lower overall satisfaction with the experience</a:t>
            </a:r>
          </a:p>
        </p:txBody>
      </p:sp>
      <p:sp>
        <p:nvSpPr>
          <p:cNvPr id="15" name="TextBox 14">
            <a:extLst>
              <a:ext uri="{FF2B5EF4-FFF2-40B4-BE49-F238E27FC236}">
                <a16:creationId xmlns:a16="http://schemas.microsoft.com/office/drawing/2014/main" id="{371706E0-0C5B-B94D-F9B4-A6F3BD13D36B}"/>
              </a:ext>
            </a:extLst>
          </p:cNvPr>
          <p:cNvSpPr txBox="1"/>
          <p:nvPr/>
        </p:nvSpPr>
        <p:spPr>
          <a:xfrm>
            <a:off x="588263" y="5585235"/>
            <a:ext cx="344394" cy="115416"/>
          </a:xfrm>
          <a:prstGeom prst="rect">
            <a:avLst/>
          </a:prstGeom>
          <a:noFill/>
        </p:spPr>
        <p:txBody>
          <a:bodyPr wrap="square" lIns="0" tIns="0" rIns="0" bIns="0" rtlCol="0">
            <a:spAutoFit/>
          </a:bodyPr>
          <a:lstStyle/>
          <a:p>
            <a:pPr defTabSz="685775">
              <a:defRPr/>
            </a:pPr>
            <a:r>
              <a:rPr lang="en-US" sz="750" i="1">
                <a:solidFill>
                  <a:prstClr val="black"/>
                </a:solidFill>
                <a:latin typeface="Segoe UI" panose="020B0502040204020203" pitchFamily="34" charset="0"/>
                <a:cs typeface="Segoe UI" panose="020B0502040204020203" pitchFamily="34" charset="0"/>
              </a:rPr>
              <a:t>n=686</a:t>
            </a:r>
          </a:p>
        </p:txBody>
      </p:sp>
      <p:sp>
        <p:nvSpPr>
          <p:cNvPr id="17" name="TextBox 16">
            <a:extLst>
              <a:ext uri="{FF2B5EF4-FFF2-40B4-BE49-F238E27FC236}">
                <a16:creationId xmlns:a16="http://schemas.microsoft.com/office/drawing/2014/main" id="{A9FDDCBE-65E0-3B36-F2BB-33613808ECD0}"/>
              </a:ext>
            </a:extLst>
          </p:cNvPr>
          <p:cNvSpPr txBox="1"/>
          <p:nvPr/>
        </p:nvSpPr>
        <p:spPr>
          <a:xfrm>
            <a:off x="1238088" y="5585235"/>
            <a:ext cx="822107" cy="115416"/>
          </a:xfrm>
          <a:prstGeom prst="rect">
            <a:avLst/>
          </a:prstGeom>
          <a:noFill/>
        </p:spPr>
        <p:txBody>
          <a:bodyPr wrap="square" lIns="0" tIns="0" rIns="0" bIns="0" rtlCol="0">
            <a:spAutoFit/>
          </a:bodyPr>
          <a:lstStyle/>
          <a:p>
            <a:pPr defTabSz="685775">
              <a:defRPr/>
            </a:pPr>
            <a:r>
              <a:rPr lang="en-US" sz="750" i="1">
                <a:solidFill>
                  <a:prstClr val="black"/>
                </a:solidFill>
                <a:latin typeface="Segoe UI" panose="020B0502040204020203" pitchFamily="34" charset="0"/>
                <a:cs typeface="Segoe UI" panose="020B0502040204020203" pitchFamily="34" charset="0"/>
              </a:rPr>
              <a:t>Adj. R^2 = .734</a:t>
            </a:r>
          </a:p>
        </p:txBody>
      </p:sp>
      <p:cxnSp>
        <p:nvCxnSpPr>
          <p:cNvPr id="18" name="Straight Connector 17">
            <a:extLst>
              <a:ext uri="{FF2B5EF4-FFF2-40B4-BE49-F238E27FC236}">
                <a16:creationId xmlns:a16="http://schemas.microsoft.com/office/drawing/2014/main" id="{C213FC23-36A3-AA70-441F-3EAA4B632FEC}"/>
              </a:ext>
            </a:extLst>
          </p:cNvPr>
          <p:cNvCxnSpPr>
            <a:cxnSpLocks/>
          </p:cNvCxnSpPr>
          <p:nvPr/>
        </p:nvCxnSpPr>
        <p:spPr>
          <a:xfrm>
            <a:off x="475232" y="2428283"/>
            <a:ext cx="3862120"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1CE4B-835F-39DA-190C-98E2A5666D4E}"/>
              </a:ext>
            </a:extLst>
          </p:cNvPr>
          <p:cNvSpPr txBox="1"/>
          <p:nvPr/>
        </p:nvSpPr>
        <p:spPr>
          <a:xfrm>
            <a:off x="428626" y="1970604"/>
            <a:ext cx="4075622" cy="415498"/>
          </a:xfrm>
          <a:prstGeom prst="rect">
            <a:avLst/>
          </a:prstGeom>
          <a:noFill/>
        </p:spPr>
        <p:txBody>
          <a:bodyPr wrap="square">
            <a:spAutoFit/>
          </a:bodyPr>
          <a:lstStyle/>
          <a:p>
            <a:pPr defTabSz="685800">
              <a:defRPr/>
            </a:pPr>
            <a:r>
              <a:rPr lang="en-US" sz="1050" dirty="0">
                <a:solidFill>
                  <a:prstClr val="black"/>
                </a:solidFill>
                <a:latin typeface="Segoe UI Semibold" panose="020B0702040204020203" pitchFamily="34" charset="0"/>
                <a:cs typeface="Segoe UI Semibold" panose="020B0702040204020203" pitchFamily="34" charset="0"/>
              </a:rPr>
              <a:t>Trust in AI variables that significantly contribute to Overall satisfaction with Copilot in DfM</a:t>
            </a:r>
          </a:p>
        </p:txBody>
      </p:sp>
      <p:sp>
        <p:nvSpPr>
          <p:cNvPr id="20" name="TextBox 19">
            <a:extLst>
              <a:ext uri="{FF2B5EF4-FFF2-40B4-BE49-F238E27FC236}">
                <a16:creationId xmlns:a16="http://schemas.microsoft.com/office/drawing/2014/main" id="{AA594048-D118-D455-0357-1010E3028CF2}"/>
              </a:ext>
            </a:extLst>
          </p:cNvPr>
          <p:cNvSpPr txBox="1"/>
          <p:nvPr/>
        </p:nvSpPr>
        <p:spPr>
          <a:xfrm>
            <a:off x="588262" y="5795060"/>
            <a:ext cx="4075623" cy="230832"/>
          </a:xfrm>
          <a:prstGeom prst="rect">
            <a:avLst/>
          </a:prstGeom>
          <a:noFill/>
        </p:spPr>
        <p:txBody>
          <a:bodyPr wrap="square" lIns="0" tIns="0" rIns="0" bIns="0" rtlCol="0">
            <a:spAutoFit/>
          </a:bodyPr>
          <a:lstStyle/>
          <a:p>
            <a:pPr defTabSz="685775">
              <a:defRPr/>
            </a:pPr>
            <a:r>
              <a:rPr lang="en-US" sz="750" i="1" dirty="0">
                <a:solidFill>
                  <a:prstClr val="black"/>
                </a:solidFill>
                <a:latin typeface="Segoe UI" panose="020B0502040204020203" pitchFamily="34" charset="0"/>
                <a:cs typeface="Segoe UI" panose="020B0502040204020203" pitchFamily="34" charset="0"/>
              </a:rPr>
              <a:t>%’s represent the Variable Importance. Variable Importance indicates how much of the variance (.734) is accounted for by a variable in the model. </a:t>
            </a:r>
          </a:p>
        </p:txBody>
      </p:sp>
      <p:sp>
        <p:nvSpPr>
          <p:cNvPr id="6" name="Rectangular Callout 15">
            <a:extLst>
              <a:ext uri="{FF2B5EF4-FFF2-40B4-BE49-F238E27FC236}">
                <a16:creationId xmlns:a16="http://schemas.microsoft.com/office/drawing/2014/main" id="{2335B83D-9846-87A8-B5DE-289D510C41B2}"/>
              </a:ext>
            </a:extLst>
          </p:cNvPr>
          <p:cNvSpPr/>
          <p:nvPr/>
        </p:nvSpPr>
        <p:spPr>
          <a:xfrm>
            <a:off x="6276974" y="2198693"/>
            <a:ext cx="2533649" cy="710707"/>
          </a:xfrm>
          <a:prstGeom prst="wedgeRectCallout">
            <a:avLst>
              <a:gd name="adj1" fmla="val 33664"/>
              <a:gd name="adj2" fmla="val 74502"/>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spAutoFit/>
          </a:bodyPr>
          <a:lstStyle/>
          <a:p>
            <a:pPr marL="1191" lvl="1" defTabSz="685775">
              <a:lnSpc>
                <a:spcPct val="107000"/>
              </a:lnSpc>
              <a:defRPr/>
            </a:pPr>
            <a:r>
              <a:rPr lang="en-US" sz="900" i="1" dirty="0">
                <a:solidFill>
                  <a:prstClr val="white"/>
                </a:solidFill>
                <a:latin typeface="Segoe UI" panose="020B0502040204020203" pitchFamily="34" charset="0"/>
                <a:cs typeface="Segoe UI" panose="020B0502040204020203" pitchFamily="34" charset="0"/>
              </a:rPr>
              <a:t>“There’s clear potential in Copilot, but the reliability of its sources continues to be an issue. Many responses aren’t accurate.”</a:t>
            </a:r>
          </a:p>
        </p:txBody>
      </p:sp>
      <p:sp>
        <p:nvSpPr>
          <p:cNvPr id="10" name="Rectangular Callout 15">
            <a:extLst>
              <a:ext uri="{FF2B5EF4-FFF2-40B4-BE49-F238E27FC236}">
                <a16:creationId xmlns:a16="http://schemas.microsoft.com/office/drawing/2014/main" id="{43D495DA-7150-DCB2-676C-A7317D3CF3C1}"/>
              </a:ext>
            </a:extLst>
          </p:cNvPr>
          <p:cNvSpPr/>
          <p:nvPr/>
        </p:nvSpPr>
        <p:spPr>
          <a:xfrm>
            <a:off x="6273801" y="3408295"/>
            <a:ext cx="2536823" cy="1007071"/>
          </a:xfrm>
          <a:prstGeom prst="wedgeRectCallout">
            <a:avLst>
              <a:gd name="adj1" fmla="val 33884"/>
              <a:gd name="adj2" fmla="val 71358"/>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spAutoFit/>
          </a:bodyPr>
          <a:lstStyle/>
          <a:p>
            <a:pPr marL="1191" lvl="1" defTabSz="685775">
              <a:lnSpc>
                <a:spcPct val="107000"/>
              </a:lnSpc>
              <a:defRPr/>
            </a:pPr>
            <a:r>
              <a:rPr lang="en-US" sz="900" i="1" dirty="0">
                <a:solidFill>
                  <a:prstClr val="white"/>
                </a:solidFill>
                <a:latin typeface="Segoe UI" panose="020B0502040204020203" pitchFamily="34" charset="0"/>
                <a:cs typeface="Segoe UI" panose="020B0502040204020203" pitchFamily="34" charset="0"/>
              </a:rPr>
              <a:t>“I’ve seen Copilot suggest commands that don’t exist, link to documentation that isn’t real, and describe bugs that aren’t actually present. It often generates content that sounds confident but is factually off.”</a:t>
            </a:r>
          </a:p>
        </p:txBody>
      </p:sp>
      <p:sp>
        <p:nvSpPr>
          <p:cNvPr id="11" name="Rectangular Callout 15">
            <a:extLst>
              <a:ext uri="{FF2B5EF4-FFF2-40B4-BE49-F238E27FC236}">
                <a16:creationId xmlns:a16="http://schemas.microsoft.com/office/drawing/2014/main" id="{67D8250F-7C04-F60F-3E73-21A3D0648EEF}"/>
              </a:ext>
            </a:extLst>
          </p:cNvPr>
          <p:cNvSpPr/>
          <p:nvPr/>
        </p:nvSpPr>
        <p:spPr>
          <a:xfrm>
            <a:off x="6273800" y="4838424"/>
            <a:ext cx="2536823" cy="710707"/>
          </a:xfrm>
          <a:prstGeom prst="wedgeRectCallout">
            <a:avLst>
              <a:gd name="adj1" fmla="val 34542"/>
              <a:gd name="adj2" fmla="val 76578"/>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spAutoFit/>
          </a:bodyPr>
          <a:lstStyle/>
          <a:p>
            <a:pPr marL="1191" lvl="1" defTabSz="685775">
              <a:lnSpc>
                <a:spcPct val="107000"/>
              </a:lnSpc>
              <a:defRPr/>
            </a:pPr>
            <a:r>
              <a:rPr lang="en-US" sz="900" i="1" dirty="0">
                <a:solidFill>
                  <a:prstClr val="white"/>
                </a:solidFill>
                <a:latin typeface="Segoe UI" panose="020B0502040204020203" pitchFamily="34" charset="0"/>
                <a:cs typeface="Segoe UI" panose="020B0502040204020203" pitchFamily="34" charset="0"/>
              </a:rPr>
              <a:t>“The most consistent issue I’ve encountered is how often Copilot delivers inaccurate responses.”</a:t>
            </a:r>
          </a:p>
        </p:txBody>
      </p:sp>
      <p:graphicFrame>
        <p:nvGraphicFramePr>
          <p:cNvPr id="5" name="Chart 4">
            <a:extLst>
              <a:ext uri="{FF2B5EF4-FFF2-40B4-BE49-F238E27FC236}">
                <a16:creationId xmlns:a16="http://schemas.microsoft.com/office/drawing/2014/main" id="{6EC42350-3B8B-43A9-B52E-D17923E8670A}"/>
              </a:ext>
            </a:extLst>
          </p:cNvPr>
          <p:cNvGraphicFramePr>
            <a:graphicFrameLocks/>
          </p:cNvGraphicFramePr>
          <p:nvPr>
            <p:extLst>
              <p:ext uri="{D42A27DB-BD31-4B8C-83A1-F6EECF244321}">
                <p14:modId xmlns:p14="http://schemas.microsoft.com/office/powerpoint/2010/main" val="2258863345"/>
              </p:ext>
            </p:extLst>
          </p:nvPr>
        </p:nvGraphicFramePr>
        <p:xfrm>
          <a:off x="475232" y="2499915"/>
          <a:ext cx="5943598" cy="301153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B2E3739E-70D6-15F2-4166-13455E746A6A}"/>
              </a:ext>
            </a:extLst>
          </p:cNvPr>
          <p:cNvSpPr txBox="1"/>
          <p:nvPr/>
        </p:nvSpPr>
        <p:spPr>
          <a:xfrm>
            <a:off x="628650" y="645789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16014666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86E652F-9D51-68A5-2374-6B7A80C23CE3}"/>
              </a:ext>
            </a:extLst>
          </p:cNvPr>
          <p:cNvSpPr txBox="1"/>
          <p:nvPr/>
        </p:nvSpPr>
        <p:spPr>
          <a:xfrm>
            <a:off x="740166" y="657918"/>
            <a:ext cx="7727858" cy="668510"/>
          </a:xfrm>
          <a:prstGeom prst="rect">
            <a:avLst/>
          </a:prstGeom>
          <a:noFill/>
        </p:spPr>
        <p:txBody>
          <a:bodyPr wrap="square" lIns="0" tIns="0" rIns="0" bIns="0" rtlCol="0" anchor="ctr">
            <a:noAutofit/>
          </a:bodyPr>
          <a:lstStyle/>
          <a:p>
            <a:pPr lvl="0">
              <a:defRPr/>
            </a:pPr>
            <a:r>
              <a:rPr lang="en-US" b="1" dirty="0">
                <a:solidFill>
                  <a:prstClr val="black">
                    <a:lumMod val="95000"/>
                    <a:lumOff val="5000"/>
                  </a:prstClr>
                </a:solidFill>
                <a:latin typeface="Segoe UI" panose="020B0502040204020203" pitchFamily="34" charset="0"/>
                <a:cs typeface="Segoe UI" panose="020B0502040204020203" pitchFamily="34" charset="0"/>
              </a:rPr>
              <a:t>Copilot was not perceived to improve productivity with inaccurate data requiring users to double-check information, thus the idea of expanding further was no longer ideal</a:t>
            </a:r>
            <a:r>
              <a:rPr lang="en-US" sz="1500" b="1" dirty="0">
                <a:solidFill>
                  <a:prstClr val="black">
                    <a:lumMod val="95000"/>
                    <a:lumOff val="5000"/>
                  </a:prstClr>
                </a:solidFill>
                <a:latin typeface="Segoe UI Semibold" panose="020B0702040204020203" pitchFamily="34" charset="0"/>
                <a:cs typeface="Segoe UI Semibold" panose="020B0702040204020203" pitchFamily="34" charset="0"/>
              </a:rPr>
              <a:t>.</a:t>
            </a:r>
          </a:p>
        </p:txBody>
      </p:sp>
      <p:sp>
        <p:nvSpPr>
          <p:cNvPr id="10" name="TextBox 9">
            <a:extLst>
              <a:ext uri="{FF2B5EF4-FFF2-40B4-BE49-F238E27FC236}">
                <a16:creationId xmlns:a16="http://schemas.microsoft.com/office/drawing/2014/main" id="{A2A0A32D-EF30-BECE-CC81-2CC492329ABE}"/>
              </a:ext>
            </a:extLst>
          </p:cNvPr>
          <p:cNvSpPr txBox="1"/>
          <p:nvPr/>
        </p:nvSpPr>
        <p:spPr>
          <a:xfrm>
            <a:off x="6866751" y="5365927"/>
            <a:ext cx="2071401" cy="207749"/>
          </a:xfrm>
          <a:prstGeom prst="rect">
            <a:avLst/>
          </a:prstGeom>
          <a:noFill/>
        </p:spPr>
        <p:txBody>
          <a:bodyPr wrap="none" rtlCol="0">
            <a:spAutoFit/>
          </a:bodyPr>
          <a:lstStyle/>
          <a:p>
            <a:pPr defTabSz="685800">
              <a:defRPr/>
            </a:pPr>
            <a:r>
              <a:rPr lang="en-US" sz="750" i="1">
                <a:solidFill>
                  <a:prstClr val="black"/>
                </a:solidFill>
                <a:latin typeface="Segoe UI" panose="020B0502040204020203" pitchFamily="34" charset="0"/>
                <a:cs typeface="Segoe UI" panose="020B0502040204020203" pitchFamily="34" charset="0"/>
              </a:rPr>
              <a:t>Error bars represent 90% Confidence Intervals</a:t>
            </a:r>
          </a:p>
        </p:txBody>
      </p:sp>
      <p:sp>
        <p:nvSpPr>
          <p:cNvPr id="11" name="TextBox 10">
            <a:extLst>
              <a:ext uri="{FF2B5EF4-FFF2-40B4-BE49-F238E27FC236}">
                <a16:creationId xmlns:a16="http://schemas.microsoft.com/office/drawing/2014/main" id="{9A85ACE6-907F-0357-1D22-1B7372971C89}"/>
              </a:ext>
            </a:extLst>
          </p:cNvPr>
          <p:cNvSpPr txBox="1"/>
          <p:nvPr/>
        </p:nvSpPr>
        <p:spPr>
          <a:xfrm>
            <a:off x="7904350" y="2608301"/>
            <a:ext cx="548447" cy="115416"/>
          </a:xfrm>
          <a:prstGeom prst="rect">
            <a:avLst/>
          </a:prstGeom>
          <a:noFill/>
        </p:spPr>
        <p:txBody>
          <a:bodyPr wrap="square" lIns="0" tIns="0" rIns="0" bIns="0" rtlCol="0">
            <a:spAutoFit/>
          </a:bodyPr>
          <a:lstStyle/>
          <a:p>
            <a:pPr defTabSz="685775">
              <a:defRPr/>
            </a:pPr>
            <a:r>
              <a:rPr lang="en-US" sz="750" i="1">
                <a:solidFill>
                  <a:prstClr val="black"/>
                </a:solidFill>
                <a:latin typeface="Segoe UI" panose="020B0502040204020203" pitchFamily="34" charset="0"/>
                <a:cs typeface="Segoe UI" panose="020B0502040204020203" pitchFamily="34" charset="0"/>
              </a:rPr>
              <a:t>Target = 75</a:t>
            </a:r>
          </a:p>
        </p:txBody>
      </p:sp>
      <p:sp>
        <p:nvSpPr>
          <p:cNvPr id="12" name="TextBox 11">
            <a:extLst>
              <a:ext uri="{FF2B5EF4-FFF2-40B4-BE49-F238E27FC236}">
                <a16:creationId xmlns:a16="http://schemas.microsoft.com/office/drawing/2014/main" id="{DD5AE54A-CD09-2038-235A-A5C1E2021E54}"/>
              </a:ext>
            </a:extLst>
          </p:cNvPr>
          <p:cNvSpPr txBox="1"/>
          <p:nvPr/>
        </p:nvSpPr>
        <p:spPr>
          <a:xfrm>
            <a:off x="4019650" y="2114550"/>
            <a:ext cx="3496542" cy="253916"/>
          </a:xfrm>
          <a:prstGeom prst="rect">
            <a:avLst/>
          </a:prstGeom>
          <a:noFill/>
        </p:spPr>
        <p:txBody>
          <a:bodyPr wrap="square">
            <a:spAutoFit/>
          </a:bodyPr>
          <a:lstStyle/>
          <a:p>
            <a:pPr defTabSz="685800">
              <a:defRPr/>
            </a:pPr>
            <a:r>
              <a:rPr lang="en-US" sz="1050">
                <a:solidFill>
                  <a:prstClr val="black"/>
                </a:solidFill>
                <a:latin typeface="Segoe UI Semibold" panose="020B0702040204020203" pitchFamily="34" charset="0"/>
                <a:cs typeface="Segoe UI Semibold" panose="020B0702040204020203" pitchFamily="34" charset="0"/>
              </a:rPr>
              <a:t>Trust in AI – Productivity</a:t>
            </a:r>
          </a:p>
        </p:txBody>
      </p:sp>
      <p:cxnSp>
        <p:nvCxnSpPr>
          <p:cNvPr id="13" name="Straight Connector 12">
            <a:extLst>
              <a:ext uri="{FF2B5EF4-FFF2-40B4-BE49-F238E27FC236}">
                <a16:creationId xmlns:a16="http://schemas.microsoft.com/office/drawing/2014/main" id="{F945E348-D13F-CBCE-0263-14437B14E5D4}"/>
              </a:ext>
            </a:extLst>
          </p:cNvPr>
          <p:cNvCxnSpPr>
            <a:cxnSpLocks/>
          </p:cNvCxnSpPr>
          <p:nvPr/>
        </p:nvCxnSpPr>
        <p:spPr>
          <a:xfrm>
            <a:off x="4101856" y="2374517"/>
            <a:ext cx="2535326"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5D68D2-3E20-D447-B775-DD8DEB3BC338}"/>
              </a:ext>
            </a:extLst>
          </p:cNvPr>
          <p:cNvSpPr txBox="1"/>
          <p:nvPr/>
        </p:nvSpPr>
        <p:spPr>
          <a:xfrm>
            <a:off x="4101857" y="2508246"/>
            <a:ext cx="1463799" cy="276999"/>
          </a:xfrm>
          <a:prstGeom prst="rect">
            <a:avLst/>
          </a:prstGeom>
          <a:noFill/>
        </p:spPr>
        <p:txBody>
          <a:bodyPr wrap="none" rtlCol="0">
            <a:spAutoFit/>
          </a:bodyPr>
          <a:lstStyle/>
          <a:p>
            <a:pPr defTabSz="685800">
              <a:defRPr/>
            </a:pPr>
            <a:r>
              <a:rPr lang="en-US" sz="1200" b="1" dirty="0">
                <a:solidFill>
                  <a:prstClr val="black"/>
                </a:solidFill>
                <a:latin typeface="Segoe UI" panose="020B0502040204020203" pitchFamily="34" charset="0"/>
                <a:cs typeface="Segoe UI" panose="020B0502040204020203" pitchFamily="34" charset="0"/>
              </a:rPr>
              <a:t>Average = 50 </a:t>
            </a:r>
            <a:r>
              <a:rPr lang="en-US" sz="750" dirty="0">
                <a:solidFill>
                  <a:prstClr val="black"/>
                </a:solidFill>
                <a:latin typeface="Segoe UI" panose="020B0502040204020203" pitchFamily="34" charset="0"/>
                <a:cs typeface="Segoe UI" panose="020B0502040204020203" pitchFamily="34" charset="0"/>
              </a:rPr>
              <a:t>(+/- 2)</a:t>
            </a:r>
            <a:endParaRPr lang="en-US" sz="900" dirty="0">
              <a:solidFill>
                <a:prstClr val="black"/>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E9DF5AD-C8F5-2649-AE55-C3D2B5438478}"/>
              </a:ext>
            </a:extLst>
          </p:cNvPr>
          <p:cNvPicPr>
            <a:picLocks noChangeAspect="1"/>
          </p:cNvPicPr>
          <p:nvPr/>
        </p:nvPicPr>
        <p:blipFill>
          <a:blip r:embed="rId2"/>
          <a:stretch>
            <a:fillRect/>
          </a:stretch>
        </p:blipFill>
        <p:spPr>
          <a:xfrm>
            <a:off x="3023153" y="3299341"/>
            <a:ext cx="742618" cy="742618"/>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2F938459-821E-512C-857C-4448CC8EB7AD}"/>
              </a:ext>
            </a:extLst>
          </p:cNvPr>
          <p:cNvSpPr txBox="1"/>
          <p:nvPr/>
        </p:nvSpPr>
        <p:spPr>
          <a:xfrm>
            <a:off x="693473" y="4221693"/>
            <a:ext cx="3182665" cy="1436291"/>
          </a:xfrm>
          <a:prstGeom prst="rect">
            <a:avLst/>
          </a:prstGeom>
          <a:noFill/>
        </p:spPr>
        <p:txBody>
          <a:bodyPr wrap="square" rtlCol="0">
            <a:spAutoFit/>
          </a:bodyPr>
          <a:lstStyle/>
          <a:p>
            <a:pPr defTabSz="685775">
              <a:spcAft>
                <a:spcPts val="750"/>
              </a:spcAft>
              <a:defRPr/>
            </a:pPr>
            <a:r>
              <a:rPr lang="en-US" sz="900">
                <a:solidFill>
                  <a:prstClr val="black"/>
                </a:solidFill>
                <a:latin typeface="Segoe UI" panose="020B0502040204020203" pitchFamily="34" charset="0"/>
                <a:cs typeface="Segoe UI" panose="020B0502040204020203" pitchFamily="34" charset="0"/>
              </a:rPr>
              <a:t>Agreement scales scores converted to 0–100-point scale</a:t>
            </a:r>
          </a:p>
          <a:p>
            <a:pPr marL="214313" indent="-214313" defTabSz="685775">
              <a:spcAft>
                <a:spcPts val="750"/>
              </a:spcAft>
              <a:buFont typeface="Arial" panose="020B0604020202020204" pitchFamily="34" charset="0"/>
              <a:buChar char="•"/>
              <a:defRPr/>
            </a:pPr>
            <a:r>
              <a:rPr lang="en-US" sz="900">
                <a:solidFill>
                  <a:prstClr val="black"/>
                </a:solidFill>
                <a:latin typeface="Segoe UI" panose="020B0502040204020203" pitchFamily="34" charset="0"/>
                <a:cs typeface="Segoe UI" panose="020B0502040204020203" pitchFamily="34" charset="0"/>
              </a:rPr>
              <a:t>Strongly agree = 100</a:t>
            </a:r>
          </a:p>
          <a:p>
            <a:pPr marL="214313" indent="-214313" defTabSz="685775">
              <a:spcAft>
                <a:spcPts val="750"/>
              </a:spcAft>
              <a:buFont typeface="Arial" panose="020B0604020202020204" pitchFamily="34" charset="0"/>
              <a:buChar char="•"/>
              <a:defRPr/>
            </a:pPr>
            <a:r>
              <a:rPr lang="en-US" sz="900">
                <a:solidFill>
                  <a:prstClr val="black"/>
                </a:solidFill>
                <a:latin typeface="Segoe UI" panose="020B0502040204020203" pitchFamily="34" charset="0"/>
                <a:cs typeface="Segoe UI" panose="020B0502040204020203" pitchFamily="34" charset="0"/>
              </a:rPr>
              <a:t>Somewhat agree = 75</a:t>
            </a:r>
          </a:p>
          <a:p>
            <a:pPr marL="214313" indent="-214313" defTabSz="685775">
              <a:spcAft>
                <a:spcPts val="750"/>
              </a:spcAft>
              <a:buFont typeface="Arial" panose="020B0604020202020204" pitchFamily="34" charset="0"/>
              <a:buChar char="•"/>
              <a:defRPr/>
            </a:pPr>
            <a:r>
              <a:rPr lang="en-US" sz="900">
                <a:solidFill>
                  <a:prstClr val="black"/>
                </a:solidFill>
                <a:latin typeface="Segoe UI" panose="020B0502040204020203" pitchFamily="34" charset="0"/>
                <a:cs typeface="Segoe UI" panose="020B0502040204020203" pitchFamily="34" charset="0"/>
              </a:rPr>
              <a:t>Neither agree nor disagree = 50</a:t>
            </a:r>
          </a:p>
          <a:p>
            <a:pPr marL="214313" indent="-214313" defTabSz="685775">
              <a:spcAft>
                <a:spcPts val="750"/>
              </a:spcAft>
              <a:buFont typeface="Arial" panose="020B0604020202020204" pitchFamily="34" charset="0"/>
              <a:buChar char="•"/>
              <a:defRPr/>
            </a:pPr>
            <a:r>
              <a:rPr lang="en-US" sz="900">
                <a:solidFill>
                  <a:prstClr val="black"/>
                </a:solidFill>
                <a:latin typeface="Segoe UI" panose="020B0502040204020203" pitchFamily="34" charset="0"/>
                <a:cs typeface="Segoe UI" panose="020B0502040204020203" pitchFamily="34" charset="0"/>
              </a:rPr>
              <a:t>Somewhat disagree = 25</a:t>
            </a:r>
          </a:p>
          <a:p>
            <a:pPr marL="214313" indent="-214313" defTabSz="685775">
              <a:spcAft>
                <a:spcPts val="750"/>
              </a:spcAft>
              <a:buFont typeface="Arial" panose="020B0604020202020204" pitchFamily="34" charset="0"/>
              <a:buChar char="•"/>
              <a:defRPr/>
            </a:pPr>
            <a:r>
              <a:rPr lang="en-US" sz="900">
                <a:solidFill>
                  <a:prstClr val="black"/>
                </a:solidFill>
                <a:latin typeface="Segoe UI" panose="020B0502040204020203" pitchFamily="34" charset="0"/>
                <a:cs typeface="Segoe UI" panose="020B0502040204020203" pitchFamily="34" charset="0"/>
              </a:rPr>
              <a:t>Strongly disagree = 0</a:t>
            </a:r>
          </a:p>
        </p:txBody>
      </p:sp>
      <p:sp>
        <p:nvSpPr>
          <p:cNvPr id="28" name="TextBox 27">
            <a:extLst>
              <a:ext uri="{FF2B5EF4-FFF2-40B4-BE49-F238E27FC236}">
                <a16:creationId xmlns:a16="http://schemas.microsoft.com/office/drawing/2014/main" id="{9BA15194-7D75-37EA-BE15-4EE223F4CD92}"/>
              </a:ext>
            </a:extLst>
          </p:cNvPr>
          <p:cNvSpPr txBox="1"/>
          <p:nvPr/>
        </p:nvSpPr>
        <p:spPr>
          <a:xfrm>
            <a:off x="5565656" y="5611297"/>
            <a:ext cx="978865" cy="213585"/>
          </a:xfrm>
          <a:prstGeom prst="rect">
            <a:avLst/>
          </a:prstGeom>
          <a:noFill/>
        </p:spPr>
        <p:txBody>
          <a:bodyPr wrap="square" rtlCol="0">
            <a:spAutoFit/>
          </a:bodyPr>
          <a:lstStyle/>
          <a:p>
            <a:pPr defTabSz="685800">
              <a:defRPr/>
            </a:pPr>
            <a:r>
              <a:rPr lang="en-US" sz="788" dirty="0">
                <a:solidFill>
                  <a:prstClr val="black"/>
                </a:solidFill>
                <a:latin typeface="Segoe UI" panose="020B0502040204020203" pitchFamily="34" charset="0"/>
                <a:cs typeface="Segoe UI" panose="020B0502040204020203" pitchFamily="34" charset="0"/>
              </a:rPr>
              <a:t>Wave 4, </a:t>
            </a:r>
            <a:r>
              <a:rPr lang="en-US" sz="788" i="1" dirty="0">
                <a:solidFill>
                  <a:prstClr val="black"/>
                </a:solidFill>
                <a:latin typeface="Segoe UI" panose="020B0502040204020203" pitchFamily="34" charset="0"/>
                <a:cs typeface="Segoe UI" panose="020B0502040204020203" pitchFamily="34" charset="0"/>
              </a:rPr>
              <a:t>n = 598;</a:t>
            </a:r>
          </a:p>
        </p:txBody>
      </p:sp>
      <p:grpSp>
        <p:nvGrpSpPr>
          <p:cNvPr id="31" name="Group 30">
            <a:extLst>
              <a:ext uri="{FF2B5EF4-FFF2-40B4-BE49-F238E27FC236}">
                <a16:creationId xmlns:a16="http://schemas.microsoft.com/office/drawing/2014/main" id="{DB6D076D-C9D4-CB71-CF93-914A697FC820}"/>
              </a:ext>
            </a:extLst>
          </p:cNvPr>
          <p:cNvGrpSpPr/>
          <p:nvPr/>
        </p:nvGrpSpPr>
        <p:grpSpPr>
          <a:xfrm>
            <a:off x="6431281" y="5583985"/>
            <a:ext cx="1046546" cy="356997"/>
            <a:chOff x="8734445" y="6451822"/>
            <a:chExt cx="1197889" cy="475996"/>
          </a:xfrm>
        </p:grpSpPr>
        <p:pic>
          <p:nvPicPr>
            <p:cNvPr id="32" name="Picture 31">
              <a:extLst>
                <a:ext uri="{FF2B5EF4-FFF2-40B4-BE49-F238E27FC236}">
                  <a16:creationId xmlns:a16="http://schemas.microsoft.com/office/drawing/2014/main" id="{17BA9DE0-090F-ED4A-252F-010862C8FDDF}"/>
                </a:ext>
              </a:extLst>
            </p:cNvPr>
            <p:cNvPicPr>
              <a:picLocks noChangeAspect="1"/>
            </p:cNvPicPr>
            <p:nvPr/>
          </p:nvPicPr>
          <p:blipFill>
            <a:blip r:embed="rId3"/>
            <a:stretch>
              <a:fillRect/>
            </a:stretch>
          </p:blipFill>
          <p:spPr>
            <a:xfrm>
              <a:off x="8734446" y="6451822"/>
              <a:ext cx="1120420" cy="285239"/>
            </a:xfrm>
            <a:prstGeom prst="rect">
              <a:avLst/>
            </a:prstGeom>
            <a:ln>
              <a:solidFill>
                <a:schemeClr val="tx1"/>
              </a:solidFill>
            </a:ln>
          </p:spPr>
        </p:pic>
        <p:sp>
          <p:nvSpPr>
            <p:cNvPr id="33" name="TextBox 32">
              <a:extLst>
                <a:ext uri="{FF2B5EF4-FFF2-40B4-BE49-F238E27FC236}">
                  <a16:creationId xmlns:a16="http://schemas.microsoft.com/office/drawing/2014/main" id="{49531458-D9FF-9129-F533-2FFDFEBE7386}"/>
                </a:ext>
              </a:extLst>
            </p:cNvPr>
            <p:cNvSpPr txBox="1"/>
            <p:nvPr/>
          </p:nvSpPr>
          <p:spPr>
            <a:xfrm>
              <a:off x="8734445" y="6481371"/>
              <a:ext cx="1197889" cy="446447"/>
            </a:xfrm>
            <a:prstGeom prst="rect">
              <a:avLst/>
            </a:prstGeom>
            <a:noFill/>
          </p:spPr>
          <p:txBody>
            <a:bodyPr wrap="square" rtlCol="0">
              <a:spAutoFit/>
            </a:bodyPr>
            <a:lstStyle/>
            <a:p>
              <a:pPr defTabSz="685800">
                <a:defRPr/>
              </a:pPr>
              <a:r>
                <a:rPr lang="en-US" sz="788" dirty="0">
                  <a:solidFill>
                    <a:prstClr val="black"/>
                  </a:solidFill>
                  <a:latin typeface="Segoe UI" panose="020B0502040204020203" pitchFamily="34" charset="0"/>
                  <a:cs typeface="Segoe UI" panose="020B0502040204020203" pitchFamily="34" charset="0"/>
                </a:rPr>
                <a:t>Wave 3, </a:t>
              </a:r>
              <a:r>
                <a:rPr lang="en-US" sz="788" i="1" dirty="0">
                  <a:solidFill>
                    <a:prstClr val="black"/>
                  </a:solidFill>
                  <a:latin typeface="Segoe UI" panose="020B0502040204020203" pitchFamily="34" charset="0"/>
                  <a:cs typeface="Segoe UI" panose="020B0502040204020203" pitchFamily="34" charset="0"/>
                </a:rPr>
                <a:t>n = 686;</a:t>
              </a:r>
            </a:p>
          </p:txBody>
        </p:sp>
      </p:grpSp>
      <p:grpSp>
        <p:nvGrpSpPr>
          <p:cNvPr id="34" name="Group 33">
            <a:extLst>
              <a:ext uri="{FF2B5EF4-FFF2-40B4-BE49-F238E27FC236}">
                <a16:creationId xmlns:a16="http://schemas.microsoft.com/office/drawing/2014/main" id="{9BA9C7BD-EEFC-7029-3BB8-FAA1C587861E}"/>
              </a:ext>
            </a:extLst>
          </p:cNvPr>
          <p:cNvGrpSpPr/>
          <p:nvPr/>
        </p:nvGrpSpPr>
        <p:grpSpPr>
          <a:xfrm>
            <a:off x="7477826" y="5583969"/>
            <a:ext cx="898417" cy="231306"/>
            <a:chOff x="9932334" y="6451823"/>
            <a:chExt cx="1197889" cy="308409"/>
          </a:xfrm>
        </p:grpSpPr>
        <p:pic>
          <p:nvPicPr>
            <p:cNvPr id="35" name="Picture 34">
              <a:extLst>
                <a:ext uri="{FF2B5EF4-FFF2-40B4-BE49-F238E27FC236}">
                  <a16:creationId xmlns:a16="http://schemas.microsoft.com/office/drawing/2014/main" id="{D6806BFE-3316-D7E0-4A9E-CDF5295BFCB0}"/>
                </a:ext>
              </a:extLst>
            </p:cNvPr>
            <p:cNvPicPr>
              <a:picLocks noChangeAspect="1"/>
            </p:cNvPicPr>
            <p:nvPr/>
          </p:nvPicPr>
          <p:blipFill>
            <a:blip r:embed="rId4"/>
            <a:stretch>
              <a:fillRect/>
            </a:stretch>
          </p:blipFill>
          <p:spPr>
            <a:xfrm>
              <a:off x="9932334" y="6451823"/>
              <a:ext cx="1036335" cy="285239"/>
            </a:xfrm>
            <a:prstGeom prst="rect">
              <a:avLst/>
            </a:prstGeom>
            <a:ln>
              <a:solidFill>
                <a:schemeClr val="tx1"/>
              </a:solidFill>
            </a:ln>
          </p:spPr>
        </p:pic>
        <p:sp>
          <p:nvSpPr>
            <p:cNvPr id="36" name="TextBox 35">
              <a:extLst>
                <a:ext uri="{FF2B5EF4-FFF2-40B4-BE49-F238E27FC236}">
                  <a16:creationId xmlns:a16="http://schemas.microsoft.com/office/drawing/2014/main" id="{F830BB84-0081-D79F-69F7-92678096A687}"/>
                </a:ext>
              </a:extLst>
            </p:cNvPr>
            <p:cNvSpPr txBox="1"/>
            <p:nvPr/>
          </p:nvSpPr>
          <p:spPr>
            <a:xfrm>
              <a:off x="9932334" y="6475452"/>
              <a:ext cx="1197889" cy="284780"/>
            </a:xfrm>
            <a:prstGeom prst="rect">
              <a:avLst/>
            </a:prstGeom>
            <a:noFill/>
          </p:spPr>
          <p:txBody>
            <a:bodyPr wrap="square" rtlCol="0">
              <a:spAutoFit/>
            </a:bodyPr>
            <a:lstStyle/>
            <a:p>
              <a:pPr defTabSz="685800">
                <a:defRPr/>
              </a:pPr>
              <a:r>
                <a:rPr lang="en-US" sz="788">
                  <a:solidFill>
                    <a:prstClr val="black"/>
                  </a:solidFill>
                  <a:latin typeface="Segoe UI" panose="020B0502040204020203" pitchFamily="34" charset="0"/>
                  <a:cs typeface="Segoe UI" panose="020B0502040204020203" pitchFamily="34" charset="0"/>
                </a:rPr>
                <a:t>Wave 2, </a:t>
              </a:r>
              <a:r>
                <a:rPr lang="en-US" sz="788" i="1">
                  <a:solidFill>
                    <a:prstClr val="black"/>
                  </a:solidFill>
                  <a:latin typeface="Segoe UI" panose="020B0502040204020203" pitchFamily="34" charset="0"/>
                  <a:cs typeface="Segoe UI" panose="020B0502040204020203" pitchFamily="34" charset="0"/>
                </a:rPr>
                <a:t>n = 21</a:t>
              </a:r>
            </a:p>
          </p:txBody>
        </p:sp>
      </p:grpSp>
      <p:graphicFrame>
        <p:nvGraphicFramePr>
          <p:cNvPr id="42" name="Chart 41">
            <a:extLst>
              <a:ext uri="{FF2B5EF4-FFF2-40B4-BE49-F238E27FC236}">
                <a16:creationId xmlns:a16="http://schemas.microsoft.com/office/drawing/2014/main" id="{C2C76D94-7A37-4777-B153-C0560FD72055}"/>
              </a:ext>
            </a:extLst>
          </p:cNvPr>
          <p:cNvGraphicFramePr>
            <a:graphicFrameLocks/>
          </p:cNvGraphicFramePr>
          <p:nvPr>
            <p:extLst>
              <p:ext uri="{D42A27DB-BD31-4B8C-83A1-F6EECF244321}">
                <p14:modId xmlns:p14="http://schemas.microsoft.com/office/powerpoint/2010/main" val="585442131"/>
              </p:ext>
            </p:extLst>
          </p:nvPr>
        </p:nvGraphicFramePr>
        <p:xfrm>
          <a:off x="3981534" y="2647533"/>
          <a:ext cx="4998107" cy="2788853"/>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ular Callout 15">
            <a:extLst>
              <a:ext uri="{FF2B5EF4-FFF2-40B4-BE49-F238E27FC236}">
                <a16:creationId xmlns:a16="http://schemas.microsoft.com/office/drawing/2014/main" id="{5F270919-DD18-F22F-A6E3-D229652CACAA}"/>
              </a:ext>
            </a:extLst>
          </p:cNvPr>
          <p:cNvSpPr/>
          <p:nvPr/>
        </p:nvSpPr>
        <p:spPr>
          <a:xfrm>
            <a:off x="742949" y="2213319"/>
            <a:ext cx="2241914" cy="1448153"/>
          </a:xfrm>
          <a:prstGeom prst="wedgeRectCallout">
            <a:avLst>
              <a:gd name="adj1" fmla="val 59011"/>
              <a:gd name="adj2" fmla="val 37598"/>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spAutoFit/>
          </a:bodyPr>
          <a:lstStyle/>
          <a:p>
            <a:pPr marL="1191" lvl="1" defTabSz="685775">
              <a:lnSpc>
                <a:spcPct val="107000"/>
              </a:lnSpc>
              <a:defRPr/>
            </a:pPr>
            <a:r>
              <a:rPr lang="en-US" sz="1200" i="1" dirty="0">
                <a:solidFill>
                  <a:prstClr val="white"/>
                </a:solidFill>
                <a:latin typeface="Segoe UI" panose="020B0502040204020203" pitchFamily="34" charset="0"/>
                <a:cs typeface="Segoe UI" panose="020B0502040204020203" pitchFamily="34" charset="0"/>
              </a:rPr>
              <a:t>“Copilot’s information isn’t reliable enough yet to be fully trusted, which means users often have to verify the outputs manually — adding friction and costing time.”</a:t>
            </a:r>
          </a:p>
        </p:txBody>
      </p:sp>
      <p:sp>
        <p:nvSpPr>
          <p:cNvPr id="15" name="TextBox 14">
            <a:extLst>
              <a:ext uri="{FF2B5EF4-FFF2-40B4-BE49-F238E27FC236}">
                <a16:creationId xmlns:a16="http://schemas.microsoft.com/office/drawing/2014/main" id="{69BE224D-1F47-5A61-68AA-7B17431CE865}"/>
              </a:ext>
            </a:extLst>
          </p:cNvPr>
          <p:cNvSpPr txBox="1"/>
          <p:nvPr/>
        </p:nvSpPr>
        <p:spPr>
          <a:xfrm>
            <a:off x="628650" y="645789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666758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81752DF2-2CDB-A62F-CA06-1980046B2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462B1-D713-2C96-8238-41FDF597752C}"/>
              </a:ext>
            </a:extLst>
          </p:cNvPr>
          <p:cNvSpPr>
            <a:spLocks noGrp="1"/>
          </p:cNvSpPr>
          <p:nvPr>
            <p:ph type="title"/>
          </p:nvPr>
        </p:nvSpPr>
        <p:spPr>
          <a:xfrm>
            <a:off x="764574" y="3017520"/>
            <a:ext cx="7160226" cy="870408"/>
          </a:xfrm>
        </p:spPr>
        <p:txBody>
          <a:bodyPr anchor="b">
            <a:normAutofit fontScale="90000"/>
          </a:bodyPr>
          <a:lstStyle/>
          <a:p>
            <a:r>
              <a:rPr lang="en-US" sz="4400" b="1" dirty="0">
                <a:latin typeface="Segoe UI" panose="020B0502040204020203" pitchFamily="34" charset="0"/>
                <a:cs typeface="Segoe UI" panose="020B0502040204020203" pitchFamily="34" charset="0"/>
              </a:rPr>
              <a:t>What Users Told Us: </a:t>
            </a:r>
            <a:br>
              <a:rPr lang="en-US" sz="4400" b="1" dirty="0">
                <a:latin typeface="Segoe UI" panose="020B0502040204020203" pitchFamily="34" charset="0"/>
                <a:cs typeface="Segoe UI" panose="020B0502040204020203" pitchFamily="34" charset="0"/>
              </a:rPr>
            </a:br>
            <a:r>
              <a:rPr lang="en-US" sz="4400" b="1" dirty="0">
                <a:latin typeface="Segoe UI" panose="020B0502040204020203" pitchFamily="34" charset="0"/>
                <a:cs typeface="Segoe UI" panose="020B0502040204020203" pitchFamily="34" charset="0"/>
              </a:rPr>
              <a:t>The Story Behind the Scores</a:t>
            </a:r>
          </a:p>
        </p:txBody>
      </p:sp>
    </p:spTree>
    <p:extLst>
      <p:ext uri="{BB962C8B-B14F-4D97-AF65-F5344CB8AC3E}">
        <p14:creationId xmlns:p14="http://schemas.microsoft.com/office/powerpoint/2010/main" val="610727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A29CEC6-BBAA-5BA7-2A34-158E9AF72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6C498-8917-1202-0576-7FA5E750A902}"/>
              </a:ext>
            </a:extLst>
          </p:cNvPr>
          <p:cNvSpPr>
            <a:spLocks noGrp="1"/>
          </p:cNvSpPr>
          <p:nvPr>
            <p:ph type="title"/>
          </p:nvPr>
        </p:nvSpPr>
        <p:spPr>
          <a:xfrm>
            <a:off x="628650" y="365126"/>
            <a:ext cx="8286750" cy="1325563"/>
          </a:xfrm>
        </p:spPr>
        <p:txBody>
          <a:bodyPr/>
          <a:lstStyle/>
          <a:p>
            <a:r>
              <a:rPr b="1" dirty="0">
                <a:latin typeface="Segoe UI" panose="020B0502040204020203" pitchFamily="34" charset="0"/>
                <a:cs typeface="Segoe UI" panose="020B0502040204020203" pitchFamily="34" charset="0"/>
              </a:rPr>
              <a:t>Research Approach</a:t>
            </a:r>
            <a:r>
              <a:rPr lang="en-US" b="1" dirty="0">
                <a:latin typeface="Segoe UI" panose="020B0502040204020203" pitchFamily="34" charset="0"/>
                <a:cs typeface="Segoe UI" panose="020B0502040204020203" pitchFamily="34" charset="0"/>
              </a:rPr>
              <a:t>: Deep Dive Discovery</a:t>
            </a:r>
            <a:endParaRPr b="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06DD83B7-9FA9-9B4A-FC22-57D2A882398D}"/>
              </a:ext>
            </a:extLst>
          </p:cNvPr>
          <p:cNvSpPr>
            <a:spLocks noGrp="1"/>
          </p:cNvSpPr>
          <p:nvPr>
            <p:ph idx="1"/>
          </p:nvPr>
        </p:nvSpPr>
        <p:spPr>
          <a:xfrm>
            <a:off x="628650" y="1825624"/>
            <a:ext cx="8068310" cy="4667249"/>
          </a:xfrm>
        </p:spPr>
        <p:txBody>
          <a:bodyPr>
            <a:normAutofit/>
          </a:bodyPr>
          <a:lstStyle/>
          <a:p>
            <a:pPr>
              <a:lnSpc>
                <a:spcPct val="100000"/>
              </a:lnSpc>
            </a:pPr>
            <a:r>
              <a:rPr lang="en-US" sz="1600" dirty="0">
                <a:latin typeface="Segoe UI" panose="020B0502040204020203" pitchFamily="34" charset="0"/>
                <a:cs typeface="Segoe UI" panose="020B0502040204020203" pitchFamily="34" charset="0"/>
              </a:rPr>
              <a:t>Qualitative Interviews / Hybrid method</a:t>
            </a:r>
          </a:p>
          <a:p>
            <a:pPr>
              <a:lnSpc>
                <a:spcPct val="100000"/>
              </a:lnSpc>
            </a:pPr>
            <a:r>
              <a:rPr lang="en-US" sz="1600" dirty="0">
                <a:latin typeface="Segoe UI" panose="020B0502040204020203" pitchFamily="34" charset="0"/>
                <a:cs typeface="Segoe UI" panose="020B0502040204020203" pitchFamily="34" charset="0"/>
              </a:rPr>
              <a:t>12 Support Engineers</a:t>
            </a:r>
          </a:p>
          <a:p>
            <a:pPr lvl="1">
              <a:lnSpc>
                <a:spcPct val="100000"/>
              </a:lnSpc>
            </a:pPr>
            <a:r>
              <a:rPr lang="en-US" sz="1600" dirty="0">
                <a:latin typeface="Segoe UI" panose="020B0502040204020203" pitchFamily="34" charset="0"/>
                <a:cs typeface="Segoe UI" panose="020B0502040204020203" pitchFamily="34" charset="0"/>
              </a:rPr>
              <a:t>&gt; 1 year of technical experience with DfM</a:t>
            </a:r>
          </a:p>
          <a:p>
            <a:pPr lvl="1">
              <a:lnSpc>
                <a:spcPct val="100000"/>
              </a:lnSpc>
            </a:pPr>
            <a:r>
              <a:rPr lang="en-US" sz="1600" dirty="0">
                <a:latin typeface="Segoe UI" panose="020B0502040204020203" pitchFamily="34" charset="0"/>
                <a:cs typeface="Segoe UI" panose="020B0502040204020203" pitchFamily="34" charset="0"/>
              </a:rPr>
              <a:t>All currently part of Copilot integrations (expansion)</a:t>
            </a:r>
          </a:p>
          <a:p>
            <a:pPr lvl="1">
              <a:lnSpc>
                <a:spcPct val="100000"/>
              </a:lnSpc>
            </a:pPr>
            <a:r>
              <a:rPr lang="en-US" sz="1600" dirty="0">
                <a:latin typeface="Segoe UI" panose="020B0502040204020203" pitchFamily="34" charset="0"/>
                <a:cs typeface="Segoe UI" panose="020B0502040204020203" pitchFamily="34" charset="0"/>
              </a:rPr>
              <a:t>60-minute interview</a:t>
            </a:r>
          </a:p>
          <a:p>
            <a:pPr lvl="1">
              <a:lnSpc>
                <a:spcPct val="100000"/>
              </a:lnSpc>
            </a:pPr>
            <a:r>
              <a:rPr lang="en-US" sz="1600" dirty="0">
                <a:latin typeface="Segoe UI" panose="020B0502040204020203" pitchFamily="34" charset="0"/>
                <a:cs typeface="Segoe UI" panose="020B0502040204020203" pitchFamily="34" charset="0"/>
              </a:rPr>
              <a:t>Experience/ concept walkthrough </a:t>
            </a:r>
          </a:p>
          <a:p>
            <a:pPr>
              <a:lnSpc>
                <a:spcPct val="100000"/>
              </a:lnSpc>
            </a:pPr>
            <a:r>
              <a:rPr lang="en-US" sz="1600" dirty="0">
                <a:latin typeface="Segoe UI" panose="020B0502040204020203" pitchFamily="34" charset="0"/>
                <a:cs typeface="Segoe UI" panose="020B0502040204020203" pitchFamily="34" charset="0"/>
              </a:rPr>
              <a:t>Deductive thematic analysis of user sentiment and engagement feedback with live environment, using predefined categories like trust, usefulness, and accuracy</a:t>
            </a:r>
          </a:p>
        </p:txBody>
      </p:sp>
    </p:spTree>
    <p:extLst>
      <p:ext uri="{BB962C8B-B14F-4D97-AF65-F5344CB8AC3E}">
        <p14:creationId xmlns:p14="http://schemas.microsoft.com/office/powerpoint/2010/main" val="2299147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A31F6B8-73ED-D1BE-9858-33EEB2DAE75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1F2C54DC-AB3A-CF68-2530-680F7837A86A}"/>
              </a:ext>
            </a:extLst>
          </p:cNvPr>
          <p:cNvSpPr txBox="1"/>
          <p:nvPr/>
        </p:nvSpPr>
        <p:spPr>
          <a:xfrm>
            <a:off x="619760" y="1690689"/>
            <a:ext cx="6949440" cy="4370427"/>
          </a:xfrm>
          <a:prstGeom prst="rect">
            <a:avLst/>
          </a:prstGeom>
          <a:noFill/>
        </p:spPr>
        <p:txBody>
          <a:bodyPr wrap="square">
            <a:spAutoFit/>
          </a:bodyPr>
          <a:lstStyle/>
          <a:p>
            <a:pPr>
              <a:buNone/>
            </a:pPr>
            <a:r>
              <a:rPr lang="en-US" sz="2400" b="1" dirty="0">
                <a:latin typeface="Segoe UI" panose="020B0502040204020203" pitchFamily="34" charset="0"/>
                <a:cs typeface="Segoe UI" panose="020B0502040204020203" pitchFamily="34" charset="0"/>
              </a:rPr>
              <a:t>Case Summary</a:t>
            </a:r>
          </a:p>
          <a:p>
            <a:pPr>
              <a:buNone/>
            </a:pPr>
            <a:endParaRPr lang="en-US" b="1" dirty="0">
              <a:latin typeface="Segoe UI" panose="020B0502040204020203" pitchFamily="34" charset="0"/>
              <a:cs typeface="Segoe UI" panose="020B0502040204020203" pitchFamily="34" charset="0"/>
            </a:endParaRPr>
          </a:p>
          <a:p>
            <a:r>
              <a:rPr lang="en-US" dirty="0">
                <a:solidFill>
                  <a:prstClr val="black">
                    <a:lumMod val="95000"/>
                    <a:lumOff val="5000"/>
                  </a:prstClr>
                </a:solidFill>
                <a:latin typeface="Segoe UI" panose="020B0502040204020203" pitchFamily="34" charset="0"/>
                <a:cs typeface="Segoe UI" panose="020B0502040204020203" pitchFamily="34" charset="0"/>
              </a:rPr>
              <a:t>Case Summary was considered valuable and the best Copilot feature</a:t>
            </a:r>
            <a:endParaRPr kumimoji="0" lang="en-US"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cs typeface="Segoe UI" panose="020B0502040204020203" pitchFamily="34" charset="0"/>
            </a:endParaRP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“Case Summary is the only Copilot feature I use.”</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“I love how it drafts the summary and saves me time.”</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“Copilot makes writing emails faster and easier.”</a:t>
            </a:r>
          </a:p>
          <a:p>
            <a:pPr marL="800083" marR="0" lvl="1"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r>
              <a:rPr lang="en-US" sz="1400" i="1" dirty="0">
                <a:solidFill>
                  <a:prstClr val="black"/>
                </a:solidFill>
                <a:latin typeface="Segoe UI" panose="020B0502040204020203" pitchFamily="34" charset="0"/>
                <a:cs typeface="Segoe UI" panose="020B0502040204020203" pitchFamily="34" charset="0"/>
              </a:rPr>
              <a:t>The case summary functionality is awesome; it gets it right 95% of the time.”</a:t>
            </a:r>
          </a:p>
          <a:p>
            <a:pPr marL="800083" marR="0" lvl="1"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i="1" dirty="0">
                <a:solidFill>
                  <a:prstClr val="black"/>
                </a:solidFill>
                <a:latin typeface="Segoe UI" panose="020B0502040204020203" pitchFamily="34" charset="0"/>
                <a:cs typeface="Segoe UI" panose="020B0502040204020203" pitchFamily="34" charset="0"/>
              </a:rPr>
              <a:t>“It creates a summary of the case that is one of its best features.” </a:t>
            </a:r>
          </a:p>
          <a:p>
            <a:pPr marL="800083" marR="0" lvl="1"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i="1" dirty="0">
                <a:solidFill>
                  <a:prstClr val="black"/>
                </a:solidFill>
                <a:latin typeface="Segoe UI" panose="020B0502040204020203" pitchFamily="34" charset="0"/>
                <a:cs typeface="Segoe UI" panose="020B0502040204020203" pitchFamily="34" charset="0"/>
              </a:rPr>
              <a:t>“Super duper clear and concise [case] summary!”</a:t>
            </a:r>
          </a:p>
          <a:p>
            <a:endParaRPr lang="en-US" sz="14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feature was seen as reliable, time-saving, and low-effort to use</a:t>
            </a:r>
          </a:p>
          <a:p>
            <a:pPr>
              <a:buNone/>
            </a:pPr>
            <a:br>
              <a:rPr lang="en-US" sz="1400" b="1" dirty="0">
                <a:latin typeface="Segoe UI" panose="020B0502040204020203" pitchFamily="34" charset="0"/>
                <a:cs typeface="Segoe UI" panose="020B0502040204020203" pitchFamily="34" charset="0"/>
              </a:rPr>
            </a:br>
            <a:endParaRPr lang="en-US" sz="1400" b="1" dirty="0">
              <a:latin typeface="Segoe UI" panose="020B0502040204020203" pitchFamily="34" charset="0"/>
              <a:cs typeface="Segoe UI" panose="020B0502040204020203" pitchFamily="34" charset="0"/>
            </a:endParaRPr>
          </a:p>
        </p:txBody>
      </p:sp>
      <p:sp>
        <p:nvSpPr>
          <p:cNvPr id="25" name="Title 1">
            <a:extLst>
              <a:ext uri="{FF2B5EF4-FFF2-40B4-BE49-F238E27FC236}">
                <a16:creationId xmlns:a16="http://schemas.microsoft.com/office/drawing/2014/main" id="{F90F629E-F7C5-D0E9-FB0E-990BC5C46B25}"/>
              </a:ext>
            </a:extLst>
          </p:cNvPr>
          <p:cNvSpPr>
            <a:spLocks noGrp="1"/>
          </p:cNvSpPr>
          <p:nvPr>
            <p:ph type="title"/>
          </p:nvPr>
        </p:nvSpPr>
        <p:spPr>
          <a:xfrm>
            <a:off x="628650" y="365126"/>
            <a:ext cx="7886700" cy="1325563"/>
          </a:xfrm>
        </p:spPr>
        <p:txBody>
          <a:bodyPr/>
          <a:lstStyle/>
          <a:p>
            <a:r>
              <a:rPr lang="en-US" b="1" dirty="0">
                <a:latin typeface="Segoe UI" panose="020B0502040204020203" pitchFamily="34" charset="0"/>
                <a:cs typeface="Segoe UI" panose="020B0502040204020203" pitchFamily="34" charset="0"/>
              </a:rPr>
              <a:t>Copilot: The Bright Spots</a:t>
            </a:r>
            <a:endParaRPr b="1" dirty="0">
              <a:latin typeface="Segoe UI" panose="020B0502040204020203" pitchFamily="34" charset="0"/>
              <a:cs typeface="Segoe UI" panose="020B0502040204020203" pitchFamily="34" charset="0"/>
            </a:endParaRPr>
          </a:p>
        </p:txBody>
      </p:sp>
      <p:pic>
        <p:nvPicPr>
          <p:cNvPr id="27" name="Graphic 26" descr="Lightbulb and gear with solid fill">
            <a:extLst>
              <a:ext uri="{FF2B5EF4-FFF2-40B4-BE49-F238E27FC236}">
                <a16:creationId xmlns:a16="http://schemas.microsoft.com/office/drawing/2014/main" id="{CB191E76-71C8-3855-D653-24DC4C8C1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3280" y="672307"/>
            <a:ext cx="650240" cy="650240"/>
          </a:xfrm>
          <a:prstGeom prst="rect">
            <a:avLst/>
          </a:prstGeom>
        </p:spPr>
      </p:pic>
    </p:spTree>
    <p:extLst>
      <p:ext uri="{BB962C8B-B14F-4D97-AF65-F5344CB8AC3E}">
        <p14:creationId xmlns:p14="http://schemas.microsoft.com/office/powerpoint/2010/main" val="739949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A332DDF8-D841-EFBD-0DBE-643FFA1FA92E}"/>
            </a:ext>
          </a:extLst>
        </p:cNvPr>
        <p:cNvGrpSpPr/>
        <p:nvPr/>
      </p:nvGrpSpPr>
      <p:grpSpPr>
        <a:xfrm>
          <a:off x="0" y="0"/>
          <a:ext cx="0" cy="0"/>
          <a:chOff x="0" y="0"/>
          <a:chExt cx="0" cy="0"/>
        </a:xfrm>
      </p:grpSpPr>
      <p:sp>
        <p:nvSpPr>
          <p:cNvPr id="25" name="Title 1">
            <a:extLst>
              <a:ext uri="{FF2B5EF4-FFF2-40B4-BE49-F238E27FC236}">
                <a16:creationId xmlns:a16="http://schemas.microsoft.com/office/drawing/2014/main" id="{57F47F25-7C6D-0A8F-770B-E776366694BB}"/>
              </a:ext>
            </a:extLst>
          </p:cNvPr>
          <p:cNvSpPr>
            <a:spLocks noGrp="1"/>
          </p:cNvSpPr>
          <p:nvPr>
            <p:ph type="title"/>
          </p:nvPr>
        </p:nvSpPr>
        <p:spPr>
          <a:xfrm>
            <a:off x="628650" y="365126"/>
            <a:ext cx="7886700" cy="1325563"/>
          </a:xfrm>
        </p:spPr>
        <p:txBody>
          <a:bodyPr/>
          <a:lstStyle/>
          <a:p>
            <a:r>
              <a:rPr lang="en-US" b="1" dirty="0">
                <a:latin typeface="Segoe UI" panose="020B0502040204020203" pitchFamily="34" charset="0"/>
                <a:cs typeface="Segoe UI" panose="020B0502040204020203" pitchFamily="34" charset="0"/>
              </a:rPr>
              <a:t>Copilot: The Low Lights</a:t>
            </a:r>
            <a:endParaRPr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FF72C3F-B5AD-CCDC-30BB-9A7D7BDD1E82}"/>
              </a:ext>
            </a:extLst>
          </p:cNvPr>
          <p:cNvSpPr txBox="1"/>
          <p:nvPr/>
        </p:nvSpPr>
        <p:spPr>
          <a:xfrm>
            <a:off x="628650" y="1582173"/>
            <a:ext cx="7468870" cy="4585871"/>
          </a:xfrm>
          <a:prstGeom prst="rect">
            <a:avLst/>
          </a:prstGeom>
          <a:solidFill>
            <a:schemeClr val="bg1">
              <a:lumMod val="95000"/>
            </a:schemeClr>
          </a:solidFill>
        </p:spPr>
        <p:txBody>
          <a:bodyPr wrap="square">
            <a:spAutoFit/>
          </a:bodyPr>
          <a:lstStyle/>
          <a:p>
            <a:pPr>
              <a:buNone/>
            </a:pPr>
            <a:r>
              <a:rPr lang="en-US" sz="1600" b="1" dirty="0">
                <a:latin typeface="Segoe UI" panose="020B0502040204020203" pitchFamily="34" charset="0"/>
                <a:cs typeface="Segoe UI" panose="020B0502040204020203" pitchFamily="34" charset="0"/>
              </a:rPr>
              <a:t>Accuracy, Trust &amp; Adoption Barriers</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“Copilot frequently gives wrong or even made-up info.”</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“It recommends commands and bugs that don’t exist.”</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“I have to double-check everything — it’s not efficient.”</a:t>
            </a:r>
          </a:p>
          <a:p>
            <a:pPr>
              <a:buNone/>
            </a:pPr>
            <a:endParaRPr lang="en-US" sz="1400" dirty="0">
              <a:latin typeface="Segoe UI" panose="020B0502040204020203" pitchFamily="34" charset="0"/>
              <a:cs typeface="Segoe UI" panose="020B0502040204020203" pitchFamily="34" charset="0"/>
            </a:endParaRPr>
          </a:p>
          <a:p>
            <a:pPr>
              <a:buNone/>
            </a:pPr>
            <a:r>
              <a:rPr lang="en-US" sz="1600" b="1" dirty="0">
                <a:latin typeface="Segoe UI" panose="020B0502040204020203" pitchFamily="34" charset="0"/>
                <a:cs typeface="Segoe UI" panose="020B0502040204020203" pitchFamily="34" charset="0"/>
              </a:rPr>
              <a:t>Broken Sources &amp; Dead Links</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“Often Copilot will show links that just don’t work.” </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“I can’t verify anything because the source is missing or incorrect.” </a:t>
            </a:r>
          </a:p>
          <a:p>
            <a:pPr marL="800083" lvl="1" indent="-342900" defTabSz="914367">
              <a:spcBef>
                <a:spcPts val="1200"/>
              </a:spcBef>
              <a:buFont typeface="Arial" panose="020B0604020202020204" pitchFamily="34" charset="0"/>
              <a:buChar char="•"/>
              <a:defRPr/>
            </a:pPr>
            <a:r>
              <a:rPr lang="en-US" sz="1400" i="1" dirty="0">
                <a:solidFill>
                  <a:prstClr val="black"/>
                </a:solidFill>
                <a:latin typeface="Segoe UI" panose="020B0502040204020203" pitchFamily="34" charset="0"/>
                <a:cs typeface="Segoe UI" panose="020B0502040204020203" pitchFamily="34" charset="0"/>
              </a:rPr>
              <a:t>“No link means I don’t trust the answer.”</a:t>
            </a:r>
            <a:br>
              <a:rPr lang="en-US" sz="1400" b="1" dirty="0">
                <a:latin typeface="Segoe UI" panose="020B0502040204020203" pitchFamily="34" charset="0"/>
                <a:cs typeface="Segoe UI" panose="020B0502040204020203" pitchFamily="34" charset="0"/>
              </a:rPr>
            </a:br>
            <a:endParaRPr lang="en-US" sz="1400" b="1" dirty="0">
              <a:latin typeface="Segoe UI" panose="020B0502040204020203" pitchFamily="34" charset="0"/>
              <a:cs typeface="Segoe UI" panose="020B0502040204020203" pitchFamily="34" charset="0"/>
            </a:endParaRPr>
          </a:p>
          <a:p>
            <a:pPr>
              <a:buNone/>
            </a:pPr>
            <a:r>
              <a:rPr lang="en-US" sz="1600" b="1" dirty="0">
                <a:latin typeface="Segoe UI" panose="020B0502040204020203" pitchFamily="34" charset="0"/>
                <a:cs typeface="Segoe UI" panose="020B0502040204020203" pitchFamily="34" charset="0"/>
              </a:rPr>
              <a:t>Usage Is Limited by Trust </a:t>
            </a:r>
          </a:p>
          <a:p>
            <a:pPr marL="800083" lvl="1" indent="-342900" defTabSz="914367">
              <a:spcBef>
                <a:spcPts val="1200"/>
              </a:spcBef>
              <a:buFont typeface="Arial" panose="020B0604020202020204" pitchFamily="34" charset="0"/>
              <a:buChar char="•"/>
              <a:defRPr/>
            </a:pPr>
            <a:r>
              <a:rPr lang="en-US" sz="1400" dirty="0">
                <a:solidFill>
                  <a:prstClr val="black"/>
                </a:solidFill>
                <a:latin typeface="Segoe UI" panose="020B0502040204020203" pitchFamily="34" charset="0"/>
                <a:cs typeface="Segoe UI" panose="020B0502040204020203" pitchFamily="34" charset="0"/>
              </a:rPr>
              <a:t>Users rely on Copilot for simple tasks only. </a:t>
            </a:r>
          </a:p>
          <a:p>
            <a:pPr marL="800083" lvl="1" indent="-342900" defTabSz="914367">
              <a:spcBef>
                <a:spcPts val="1200"/>
              </a:spcBef>
              <a:buFont typeface="Arial" panose="020B0604020202020204" pitchFamily="34" charset="0"/>
              <a:buChar char="•"/>
              <a:defRPr/>
            </a:pPr>
            <a:r>
              <a:rPr lang="en-US" sz="1400" dirty="0">
                <a:solidFill>
                  <a:prstClr val="black"/>
                </a:solidFill>
                <a:latin typeface="Segoe UI" panose="020B0502040204020203" pitchFamily="34" charset="0"/>
                <a:cs typeface="Segoe UI" panose="020B0502040204020203" pitchFamily="34" charset="0"/>
              </a:rPr>
              <a:t>Mistrust and broken references limit deeper adoption. </a:t>
            </a:r>
          </a:p>
          <a:p>
            <a:pPr marL="800083" lvl="1" indent="-342900" defTabSz="914367">
              <a:spcBef>
                <a:spcPts val="1200"/>
              </a:spcBef>
              <a:buFont typeface="Arial" panose="020B0604020202020204" pitchFamily="34" charset="0"/>
              <a:buChar char="•"/>
              <a:defRPr/>
            </a:pPr>
            <a:r>
              <a:rPr lang="en-US" sz="1400" dirty="0">
                <a:solidFill>
                  <a:prstClr val="black"/>
                </a:solidFill>
                <a:latin typeface="Segoe UI" panose="020B0502040204020203" pitchFamily="34" charset="0"/>
                <a:cs typeface="Segoe UI" panose="020B0502040204020203" pitchFamily="34" charset="0"/>
              </a:rPr>
              <a:t>Onboarding support exists but doesn't fully prepare users for effective use.</a:t>
            </a:r>
          </a:p>
        </p:txBody>
      </p:sp>
      <p:pic>
        <p:nvPicPr>
          <p:cNvPr id="5" name="Graphic 4" descr="Candle with solid fill">
            <a:extLst>
              <a:ext uri="{FF2B5EF4-FFF2-40B4-BE49-F238E27FC236}">
                <a16:creationId xmlns:a16="http://schemas.microsoft.com/office/drawing/2014/main" id="{90ADD030-DE77-17BF-11FE-3FEA82AC55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8320" y="648530"/>
            <a:ext cx="650240" cy="650240"/>
          </a:xfrm>
          <a:prstGeom prst="rect">
            <a:avLst/>
          </a:prstGeom>
        </p:spPr>
      </p:pic>
    </p:spTree>
    <p:extLst>
      <p:ext uri="{BB962C8B-B14F-4D97-AF65-F5344CB8AC3E}">
        <p14:creationId xmlns:p14="http://schemas.microsoft.com/office/powerpoint/2010/main" val="149933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C1CDE7B-E25E-3470-5431-7F736B393AC3}"/>
              </a:ext>
            </a:extLst>
          </p:cNvPr>
          <p:cNvSpPr txBox="1"/>
          <p:nvPr/>
        </p:nvSpPr>
        <p:spPr>
          <a:xfrm>
            <a:off x="742950" y="683729"/>
            <a:ext cx="7979483" cy="668510"/>
          </a:xfrm>
          <a:prstGeom prst="rect">
            <a:avLst/>
          </a:prstGeom>
          <a:solidFill>
            <a:schemeClr val="bg1">
              <a:lumMod val="95000"/>
            </a:schemeClr>
          </a:solidFill>
        </p:spPr>
        <p:txBody>
          <a:bodyPr wrap="square" lIns="0" tIns="0" rIns="0" bIns="0" rtlCol="0" anchor="t">
            <a:noAutofit/>
          </a:bodyPr>
          <a:lstStyle/>
          <a:p>
            <a:pPr defTabSz="685800">
              <a:defRPr/>
            </a:pPr>
            <a:r>
              <a:rPr lang="en-US" sz="3300" b="1" dirty="0">
                <a:solidFill>
                  <a:prstClr val="black">
                    <a:lumMod val="95000"/>
                    <a:lumOff val="5000"/>
                  </a:prstClr>
                </a:solidFill>
                <a:latin typeface="Segoe UI "/>
                <a:cs typeface="Segoe UI Bold" panose="020B0802040204020203" pitchFamily="34" charset="0"/>
              </a:rPr>
              <a:t>What We Learned </a:t>
            </a:r>
          </a:p>
        </p:txBody>
      </p:sp>
      <p:sp>
        <p:nvSpPr>
          <p:cNvPr id="7" name="TextBox 6">
            <a:extLst>
              <a:ext uri="{FF2B5EF4-FFF2-40B4-BE49-F238E27FC236}">
                <a16:creationId xmlns:a16="http://schemas.microsoft.com/office/drawing/2014/main" id="{26E40F99-9F2D-E7B2-48CC-9B6D5DE863AC}"/>
              </a:ext>
            </a:extLst>
          </p:cNvPr>
          <p:cNvSpPr txBox="1"/>
          <p:nvPr/>
        </p:nvSpPr>
        <p:spPr>
          <a:xfrm>
            <a:off x="742950" y="1638431"/>
            <a:ext cx="7410450" cy="3581137"/>
          </a:xfrm>
          <a:prstGeom prst="rect">
            <a:avLst/>
          </a:prstGeom>
          <a:noFill/>
        </p:spPr>
        <p:txBody>
          <a:bodyPr wrap="square" lIns="0" tIns="0" rIns="0" bIns="0" rtlCol="0">
            <a:noAutofit/>
          </a:bodyPr>
          <a:lstStyle/>
          <a:p>
            <a:pPr marL="257175" indent="-257175" defTabSz="685800" fontAlgn="base">
              <a:spcAft>
                <a:spcPts val="1650"/>
              </a:spcAft>
              <a:buFont typeface="Arial" panose="020B0604020202020204" pitchFamily="34" charset="0"/>
              <a:buChar char="•"/>
              <a:tabLst>
                <a:tab pos="250031" algn="l"/>
              </a:tabLst>
              <a:defRPr/>
            </a:pPr>
            <a:r>
              <a:rPr lang="en-US" sz="1700" kern="0" dirty="0">
                <a:solidFill>
                  <a:prstClr val="black"/>
                </a:solidFill>
                <a:latin typeface="Segoe UI" panose="020B0502040204020203" pitchFamily="34" charset="0"/>
                <a:cs typeface="Segoe UI" panose="020B0502040204020203" pitchFamily="34" charset="0"/>
                <a:sym typeface="Arial"/>
              </a:rPr>
              <a:t>Users view Copilot as a promising tool </a:t>
            </a:r>
            <a:r>
              <a:rPr lang="en-US" sz="1700" b="1" kern="0" dirty="0">
                <a:solidFill>
                  <a:srgbClr val="156082"/>
                </a:solidFill>
                <a:latin typeface="Segoe UI" panose="020B0502040204020203" pitchFamily="34" charset="0"/>
                <a:cs typeface="Segoe UI" panose="020B0502040204020203" pitchFamily="34" charset="0"/>
                <a:sym typeface="Arial"/>
              </a:rPr>
              <a:t>with room to grow</a:t>
            </a:r>
            <a:r>
              <a:rPr lang="en-US" sz="1700" kern="0" dirty="0">
                <a:solidFill>
                  <a:prstClr val="black"/>
                </a:solidFill>
                <a:latin typeface="Segoe UI" panose="020B0502040204020203" pitchFamily="34" charset="0"/>
                <a:cs typeface="Segoe UI" panose="020B0502040204020203" pitchFamily="34" charset="0"/>
                <a:sym typeface="Arial"/>
              </a:rPr>
              <a:t>, particularly as its training data and case coverage improve.</a:t>
            </a:r>
          </a:p>
          <a:p>
            <a:pPr marL="257175" indent="-257175" defTabSz="685800" fontAlgn="base">
              <a:spcAft>
                <a:spcPts val="1650"/>
              </a:spcAft>
              <a:buFont typeface="Arial" panose="020B0604020202020204" pitchFamily="34" charset="0"/>
              <a:buChar char="•"/>
              <a:tabLst>
                <a:tab pos="250031" algn="l"/>
              </a:tabLst>
              <a:defRPr/>
            </a:pPr>
            <a:r>
              <a:rPr lang="en-US" sz="1700" kern="0" dirty="0">
                <a:solidFill>
                  <a:prstClr val="black"/>
                </a:solidFill>
                <a:latin typeface="Segoe UI" panose="020B0502040204020203" pitchFamily="34" charset="0"/>
                <a:cs typeface="Segoe UI" panose="020B0502040204020203" pitchFamily="34" charset="0"/>
                <a:sym typeface="Arial"/>
              </a:rPr>
              <a:t>Across the workflow, Copilot is </a:t>
            </a:r>
            <a:r>
              <a:rPr lang="en-US" sz="1700" b="1" kern="0" dirty="0">
                <a:solidFill>
                  <a:srgbClr val="156082"/>
                </a:solidFill>
                <a:latin typeface="Segoe UI" panose="020B0502040204020203" pitchFamily="34" charset="0"/>
                <a:cs typeface="Segoe UI" panose="020B0502040204020203" pitchFamily="34" charset="0"/>
                <a:sym typeface="Arial"/>
              </a:rPr>
              <a:t>commonly used </a:t>
            </a:r>
            <a:r>
              <a:rPr lang="en-US" sz="1700" kern="0" dirty="0">
                <a:solidFill>
                  <a:prstClr val="black"/>
                </a:solidFill>
                <a:latin typeface="Segoe UI" panose="020B0502040204020203" pitchFamily="34" charset="0"/>
                <a:cs typeface="Segoe UI" panose="020B0502040204020203" pitchFamily="34" charset="0"/>
                <a:sym typeface="Arial"/>
              </a:rPr>
              <a:t>for task initiation, case summarization, emails, and handling simple queries.</a:t>
            </a:r>
          </a:p>
          <a:p>
            <a:pPr marL="257175" indent="-257175" defTabSz="685800" fontAlgn="base">
              <a:spcAft>
                <a:spcPts val="1650"/>
              </a:spcAft>
              <a:buFont typeface="Arial" panose="020B0604020202020204" pitchFamily="34" charset="0"/>
              <a:buChar char="•"/>
              <a:tabLst>
                <a:tab pos="250031" algn="l"/>
              </a:tabLst>
              <a:defRPr/>
            </a:pPr>
            <a:r>
              <a:rPr lang="en-US" sz="1700" kern="0" dirty="0">
                <a:latin typeface="Segoe UI" panose="020B0502040204020203" pitchFamily="34" charset="0"/>
                <a:cs typeface="Segoe UI" panose="020B0502040204020203" pitchFamily="34" charset="0"/>
                <a:sym typeface="Arial"/>
              </a:rPr>
              <a:t>For complex or technical scenarios, Copilot’s </a:t>
            </a:r>
            <a:r>
              <a:rPr lang="en-US" sz="1700" b="1" kern="0" dirty="0">
                <a:solidFill>
                  <a:srgbClr val="156082"/>
                </a:solidFill>
                <a:latin typeface="Segoe UI" panose="020B0502040204020203" pitchFamily="34" charset="0"/>
                <a:cs typeface="Segoe UI" panose="020B0502040204020203" pitchFamily="34" charset="0"/>
                <a:sym typeface="Arial"/>
              </a:rPr>
              <a:t>accuracy remains a concern</a:t>
            </a:r>
            <a:r>
              <a:rPr lang="en-US" sz="1700" kern="0" dirty="0">
                <a:latin typeface="Segoe UI" panose="020B0502040204020203" pitchFamily="34" charset="0"/>
                <a:cs typeface="Segoe UI" panose="020B0502040204020203" pitchFamily="34" charset="0"/>
                <a:sym typeface="Arial"/>
              </a:rPr>
              <a:t>. Inconsistent responses have impacted user trust and could hinder long-term adoption.</a:t>
            </a:r>
          </a:p>
          <a:p>
            <a:pPr marL="714375" lvl="1" indent="-257175" defTabSz="685800" fontAlgn="base">
              <a:spcAft>
                <a:spcPts val="1650"/>
              </a:spcAft>
              <a:buFont typeface="Arial" panose="020B0604020202020204" pitchFamily="34" charset="0"/>
              <a:buChar char="•"/>
              <a:tabLst>
                <a:tab pos="250031" algn="l"/>
              </a:tabLst>
              <a:defRPr/>
            </a:pPr>
            <a:r>
              <a:rPr lang="en-US" sz="1700" kern="0" dirty="0">
                <a:solidFill>
                  <a:prstClr val="black"/>
                </a:solidFill>
                <a:latin typeface="Segoe UI" panose="020B0502040204020203" pitchFamily="34" charset="0"/>
                <a:cs typeface="Segoe UI" panose="020B0502040204020203" pitchFamily="34" charset="0"/>
                <a:sym typeface="Arial"/>
              </a:rPr>
              <a:t>Trust is most affected by </a:t>
            </a:r>
            <a:r>
              <a:rPr lang="en-US" sz="1700" b="1" kern="0" dirty="0">
                <a:solidFill>
                  <a:srgbClr val="156082"/>
                </a:solidFill>
                <a:latin typeface="Segoe UI" panose="020B0502040204020203" pitchFamily="34" charset="0"/>
                <a:cs typeface="Segoe UI" panose="020B0502040204020203" pitchFamily="34" charset="0"/>
                <a:sym typeface="Arial"/>
              </a:rPr>
              <a:t>inconsistent outputs, questionable sources, and confidently incorrect responses</a:t>
            </a:r>
            <a:r>
              <a:rPr lang="en-US" sz="1700" b="1" kern="0" dirty="0">
                <a:solidFill>
                  <a:prstClr val="black"/>
                </a:solidFill>
                <a:latin typeface="Segoe UI" panose="020B0502040204020203" pitchFamily="34" charset="0"/>
                <a:cs typeface="Segoe UI" panose="020B0502040204020203" pitchFamily="34" charset="0"/>
                <a:sym typeface="Arial"/>
              </a:rPr>
              <a:t>.</a:t>
            </a:r>
            <a:endParaRPr lang="en-US" sz="1700" kern="0" dirty="0">
              <a:solidFill>
                <a:prstClr val="black"/>
              </a:solidFill>
              <a:latin typeface="Segoe UI" panose="020B0502040204020203" pitchFamily="34" charset="0"/>
              <a:cs typeface="Segoe UI" panose="020B0502040204020203" pitchFamily="34" charset="0"/>
              <a:sym typeface="Arial"/>
            </a:endParaRPr>
          </a:p>
          <a:p>
            <a:pPr marL="257175" indent="-257175" defTabSz="685800" fontAlgn="base">
              <a:spcAft>
                <a:spcPts val="1650"/>
              </a:spcAft>
              <a:buFont typeface="Arial" panose="020B0604020202020204" pitchFamily="34" charset="0"/>
              <a:buChar char="•"/>
              <a:tabLst>
                <a:tab pos="250031" algn="l"/>
              </a:tabLst>
              <a:defRPr/>
            </a:pPr>
            <a:r>
              <a:rPr lang="en-US" sz="1700" kern="0" dirty="0">
                <a:solidFill>
                  <a:prstClr val="black"/>
                </a:solidFill>
                <a:latin typeface="Segoe UI" panose="020B0502040204020203" pitchFamily="34" charset="0"/>
                <a:cs typeface="Segoe UI" panose="020B0502040204020203" pitchFamily="34" charset="0"/>
                <a:sym typeface="Arial"/>
              </a:rPr>
              <a:t>Current usage is largely focused on </a:t>
            </a:r>
            <a:r>
              <a:rPr lang="en-US" sz="1700" b="1" kern="0" dirty="0">
                <a:solidFill>
                  <a:srgbClr val="156082"/>
                </a:solidFill>
                <a:latin typeface="Segoe UI" panose="020B0502040204020203" pitchFamily="34" charset="0"/>
                <a:cs typeface="Segoe UI" panose="020B0502040204020203" pitchFamily="34" charset="0"/>
                <a:sym typeface="Arial"/>
              </a:rPr>
              <a:t>low-complexity tasks</a:t>
            </a:r>
            <a:r>
              <a:rPr lang="en-US" sz="1700" kern="0" dirty="0">
                <a:solidFill>
                  <a:prstClr val="black"/>
                </a:solidFill>
                <a:latin typeface="Segoe UI" panose="020B0502040204020203" pitchFamily="34" charset="0"/>
                <a:cs typeface="Segoe UI" panose="020B0502040204020203" pitchFamily="34" charset="0"/>
                <a:sym typeface="Arial"/>
              </a:rPr>
              <a:t>, which restricts the perceived value of Copilot’s broader capabilities.</a:t>
            </a:r>
          </a:p>
          <a:p>
            <a:pPr marL="257175" indent="-257175" defTabSz="685800" fontAlgn="base">
              <a:spcAft>
                <a:spcPts val="1650"/>
              </a:spcAft>
              <a:buFont typeface="Arial" panose="020B0604020202020204" pitchFamily="34" charset="0"/>
              <a:buChar char="•"/>
              <a:tabLst>
                <a:tab pos="250031" algn="l"/>
              </a:tabLst>
              <a:defRPr/>
            </a:pPr>
            <a:r>
              <a:rPr lang="en-US" sz="1700" kern="0" dirty="0">
                <a:solidFill>
                  <a:prstClr val="black"/>
                </a:solidFill>
                <a:latin typeface="Segoe UI" panose="020B0502040204020203" pitchFamily="34" charset="0"/>
                <a:cs typeface="Segoe UI" panose="020B0502040204020203" pitchFamily="34" charset="0"/>
                <a:sym typeface="Arial"/>
              </a:rPr>
              <a:t>While onboarding resources exist, they </a:t>
            </a:r>
            <a:r>
              <a:rPr lang="en-US" sz="1700" b="1" kern="0" dirty="0">
                <a:solidFill>
                  <a:srgbClr val="156082"/>
                </a:solidFill>
                <a:latin typeface="Segoe UI" panose="020B0502040204020203" pitchFamily="34" charset="0"/>
                <a:cs typeface="Segoe UI" panose="020B0502040204020203" pitchFamily="34" charset="0"/>
                <a:sym typeface="Arial"/>
              </a:rPr>
              <a:t>often fall short </a:t>
            </a:r>
            <a:r>
              <a:rPr lang="en-US" sz="1700" kern="0" dirty="0">
                <a:solidFill>
                  <a:prstClr val="black"/>
                </a:solidFill>
                <a:latin typeface="Segoe UI" panose="020B0502040204020203" pitchFamily="34" charset="0"/>
                <a:cs typeface="Segoe UI" panose="020B0502040204020203" pitchFamily="34" charset="0"/>
                <a:sym typeface="Arial"/>
              </a:rPr>
              <a:t>in preparing users to leverage Copilot efficiently and effectively.</a:t>
            </a:r>
          </a:p>
        </p:txBody>
      </p:sp>
    </p:spTree>
    <p:extLst>
      <p:ext uri="{BB962C8B-B14F-4D97-AF65-F5344CB8AC3E}">
        <p14:creationId xmlns:p14="http://schemas.microsoft.com/office/powerpoint/2010/main" val="318278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Driving Change Through Influence </a:t>
            </a:r>
            <a:endParaRPr b="1" dirty="0">
              <a:latin typeface="Segoe UI" panose="020B0502040204020203" pitchFamily="34" charset="0"/>
              <a:cs typeface="Segoe UI" panose="020B0502040204020203" pitchFamily="34" charset="0"/>
            </a:endParaRPr>
          </a:p>
        </p:txBody>
      </p:sp>
      <p:graphicFrame>
        <p:nvGraphicFramePr>
          <p:cNvPr id="5" name="Content Placeholder 2">
            <a:extLst>
              <a:ext uri="{FF2B5EF4-FFF2-40B4-BE49-F238E27FC236}">
                <a16:creationId xmlns:a16="http://schemas.microsoft.com/office/drawing/2014/main" id="{91A17FC4-2AFB-22CD-F177-187F5A99FC19}"/>
              </a:ext>
            </a:extLst>
          </p:cNvPr>
          <p:cNvGraphicFramePr>
            <a:graphicFrameLocks noGrp="1"/>
          </p:cNvGraphicFramePr>
          <p:nvPr>
            <p:ph idx="1"/>
            <p:extLst>
              <p:ext uri="{D42A27DB-BD31-4B8C-83A1-F6EECF244321}">
                <p14:modId xmlns:p14="http://schemas.microsoft.com/office/powerpoint/2010/main" val="760140547"/>
              </p:ext>
            </p:extLst>
          </p:nvPr>
        </p:nvGraphicFramePr>
        <p:xfrm>
          <a:off x="628650" y="1805305"/>
          <a:ext cx="72580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53A82FA-FC90-6B5D-65E0-76D660B94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D5620-E730-DF2E-1623-3E5171CA73AE}"/>
              </a:ext>
            </a:extLst>
          </p:cNvPr>
          <p:cNvSpPr>
            <a:spLocks noGrp="1"/>
          </p:cNvSpPr>
          <p:nvPr>
            <p:ph type="title"/>
          </p:nvPr>
        </p:nvSpPr>
        <p:spPr/>
        <p:txBody>
          <a:bodyPr>
            <a:normAutofit/>
          </a:bodyPr>
          <a:lstStyle/>
          <a:p>
            <a:r>
              <a:rPr lang="en-US" sz="3100" b="1" dirty="0">
                <a:latin typeface="Segoe UI" panose="020B0502040204020203" pitchFamily="34" charset="0"/>
                <a:cs typeface="Segoe UI" panose="020B0502040204020203" pitchFamily="34" charset="0"/>
              </a:rPr>
              <a:t>Framing the Work – Context &amp; Objectives</a:t>
            </a:r>
            <a:endParaRPr sz="3100"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61C255C-0C28-36B6-70EE-4C90CCD69DA9}"/>
              </a:ext>
            </a:extLst>
          </p:cNvPr>
          <p:cNvSpPr>
            <a:spLocks noGrp="1"/>
          </p:cNvSpPr>
          <p:nvPr>
            <p:ph idx="1"/>
          </p:nvPr>
        </p:nvSpPr>
        <p:spPr>
          <a:xfrm>
            <a:off x="1085850" y="1956690"/>
            <a:ext cx="7429500" cy="4351338"/>
          </a:xfrm>
        </p:spPr>
        <p:txBody>
          <a:bodyPr>
            <a:normAutofit lnSpcReduction="10000"/>
          </a:bodyPr>
          <a:lstStyle/>
          <a:p>
            <a:pPr marL="0" indent="0">
              <a:buNone/>
            </a:pPr>
            <a:r>
              <a:rPr lang="en-US" sz="1800" dirty="0">
                <a:latin typeface="Segoe UI" panose="020B0502040204020203" pitchFamily="34" charset="0"/>
                <a:cs typeface="Segoe UI" panose="020B0502040204020203" pitchFamily="34" charset="0"/>
              </a:rPr>
              <a:t>Copilot was in </a:t>
            </a:r>
            <a:r>
              <a:rPr lang="en-US" sz="1800" b="1" dirty="0">
                <a:solidFill>
                  <a:srgbClr val="156082"/>
                </a:solidFill>
                <a:latin typeface="Segoe UI" panose="020B0502040204020203" pitchFamily="34" charset="0"/>
                <a:cs typeface="Segoe UI" panose="020B0502040204020203" pitchFamily="34" charset="0"/>
              </a:rPr>
              <a:t>early stages </a:t>
            </a:r>
            <a:r>
              <a:rPr lang="en-US" sz="1800" dirty="0">
                <a:latin typeface="Segoe UI" panose="020B0502040204020203" pitchFamily="34" charset="0"/>
                <a:cs typeface="Segoe UI" panose="020B0502040204020203" pitchFamily="34" charset="0"/>
              </a:rPr>
              <a:t>of deployment to internal support roles using Dynamics for Microsoft (DfM) a CRM tool</a:t>
            </a:r>
          </a:p>
          <a:p>
            <a:pPr>
              <a:buNone/>
            </a:pPr>
            <a:endParaRPr lang="en-US" sz="1800" dirty="0">
              <a:latin typeface="Segoe UI" panose="020B0502040204020203" pitchFamily="34" charset="0"/>
              <a:cs typeface="Segoe UI" panose="020B0502040204020203" pitchFamily="34" charset="0"/>
            </a:endParaRPr>
          </a:p>
          <a:p>
            <a:pPr>
              <a:buNone/>
            </a:pPr>
            <a:r>
              <a:rPr lang="en-US" sz="1800" dirty="0">
                <a:latin typeface="Segoe UI" panose="020B0502040204020203" pitchFamily="34" charset="0"/>
                <a:cs typeface="Segoe UI" panose="020B0502040204020203" pitchFamily="34" charset="0"/>
              </a:rPr>
              <a:t>Stakeholders needed to know: </a:t>
            </a:r>
          </a:p>
          <a:p>
            <a:pPr lvl="1"/>
            <a:r>
              <a:rPr lang="en-US" dirty="0">
                <a:latin typeface="Segoe UI" panose="020B0502040204020203" pitchFamily="34" charset="0"/>
                <a:cs typeface="Segoe UI" panose="020B0502040204020203" pitchFamily="34" charset="0"/>
              </a:rPr>
              <a:t>Does it help reduce workload?</a:t>
            </a:r>
          </a:p>
          <a:p>
            <a:pPr lvl="1"/>
            <a:r>
              <a:rPr lang="en-US" dirty="0">
                <a:latin typeface="Segoe UI" panose="020B0502040204020203" pitchFamily="34" charset="0"/>
                <a:cs typeface="Segoe UI" panose="020B0502040204020203" pitchFamily="34" charset="0"/>
              </a:rPr>
              <a:t>Do users trust it?</a:t>
            </a:r>
          </a:p>
          <a:p>
            <a:pPr lvl="1"/>
            <a:r>
              <a:rPr lang="en-US" dirty="0">
                <a:latin typeface="Segoe UI" panose="020B0502040204020203" pitchFamily="34" charset="0"/>
                <a:cs typeface="Segoe UI" panose="020B0502040204020203" pitchFamily="34" charset="0"/>
              </a:rPr>
              <a:t>Is it accurate?</a:t>
            </a:r>
          </a:p>
          <a:p>
            <a:pPr lvl="1"/>
            <a:r>
              <a:rPr lang="en-US" dirty="0">
                <a:latin typeface="Segoe UI" panose="020B0502040204020203" pitchFamily="34" charset="0"/>
                <a:cs typeface="Segoe UI" panose="020B0502040204020203" pitchFamily="34" charset="0"/>
              </a:rPr>
              <a:t>What features are sticking?</a:t>
            </a:r>
          </a:p>
          <a:p>
            <a:pPr>
              <a:buNone/>
            </a:pPr>
            <a:endParaRPr lang="en-US" sz="18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800" dirty="0">
                <a:latin typeface="Segoe UI" panose="020B0502040204020203" pitchFamily="34" charset="0"/>
                <a:cs typeface="Segoe UI" panose="020B0502040204020203" pitchFamily="34" charset="0"/>
              </a:rPr>
              <a:t>There was </a:t>
            </a:r>
            <a:r>
              <a:rPr lang="en-US" sz="1800" b="1" dirty="0">
                <a:solidFill>
                  <a:srgbClr val="156082"/>
                </a:solidFill>
                <a:latin typeface="Segoe UI" panose="020B0502040204020203" pitchFamily="34" charset="0"/>
                <a:cs typeface="Segoe UI" panose="020B0502040204020203" pitchFamily="34" charset="0"/>
              </a:rPr>
              <a:t>no baseline </a:t>
            </a:r>
            <a:r>
              <a:rPr lang="en-US" sz="1800" dirty="0">
                <a:latin typeface="Segoe UI" panose="020B0502040204020203" pitchFamily="34" charset="0"/>
                <a:cs typeface="Segoe UI" panose="020B0502040204020203" pitchFamily="34" charset="0"/>
              </a:rPr>
              <a:t>for user trust, value perception, or productivity impact</a:t>
            </a:r>
          </a:p>
          <a:p>
            <a:pPr>
              <a:buFont typeface="Arial" panose="020B0604020202020204" pitchFamily="34" charset="0"/>
              <a:buChar char="•"/>
            </a:pPr>
            <a:endParaRPr lang="en-US" sz="18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800" b="1" dirty="0">
                <a:solidFill>
                  <a:srgbClr val="156082"/>
                </a:solidFill>
                <a:latin typeface="Segoe UI" panose="020B0502040204020203" pitchFamily="34" charset="0"/>
                <a:cs typeface="Segoe UI" panose="020B0502040204020203" pitchFamily="34" charset="0"/>
              </a:rPr>
              <a:t>My role: </a:t>
            </a:r>
            <a:r>
              <a:rPr lang="en-US" sz="1800" dirty="0">
                <a:latin typeface="Segoe UI" panose="020B0502040204020203" pitchFamily="34" charset="0"/>
                <a:cs typeface="Segoe UI" panose="020B0502040204020203" pitchFamily="34" charset="0"/>
              </a:rPr>
              <a:t>Design and lead foundational research to define these baselines and guide product direction</a:t>
            </a:r>
          </a:p>
          <a:p>
            <a:pPr>
              <a:buNone/>
            </a:pPr>
            <a:endParaRPr lang="en-US" sz="2800" dirty="0">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855F8AE9-3860-07AD-43E3-4461BF6B611F}"/>
              </a:ext>
            </a:extLst>
          </p:cNvPr>
          <p:cNvPicPr>
            <a:picLocks noChangeAspect="1"/>
          </p:cNvPicPr>
          <p:nvPr/>
        </p:nvPicPr>
        <p:blipFill>
          <a:blip r:embed="rId2">
            <a:duotone>
              <a:schemeClr val="accent1">
                <a:shade val="45000"/>
                <a:satMod val="135000"/>
              </a:schemeClr>
              <a:prstClr val="white"/>
            </a:duotone>
          </a:blip>
          <a:stretch>
            <a:fillRect/>
          </a:stretch>
        </p:blipFill>
        <p:spPr>
          <a:xfrm>
            <a:off x="628650" y="1977010"/>
            <a:ext cx="384081" cy="384081"/>
          </a:xfrm>
          <a:prstGeom prst="rect">
            <a:avLst/>
          </a:prstGeom>
          <a:ln>
            <a:noFill/>
          </a:ln>
        </p:spPr>
      </p:pic>
      <p:pic>
        <p:nvPicPr>
          <p:cNvPr id="15" name="Picture 14">
            <a:extLst>
              <a:ext uri="{FF2B5EF4-FFF2-40B4-BE49-F238E27FC236}">
                <a16:creationId xmlns:a16="http://schemas.microsoft.com/office/drawing/2014/main" id="{18D74C34-0FE6-C46F-8557-7127D323744F}"/>
              </a:ext>
            </a:extLst>
          </p:cNvPr>
          <p:cNvPicPr>
            <a:picLocks noChangeAspect="1"/>
          </p:cNvPicPr>
          <p:nvPr/>
        </p:nvPicPr>
        <p:blipFill>
          <a:blip r:embed="rId2">
            <a:duotone>
              <a:schemeClr val="accent1">
                <a:shade val="45000"/>
                <a:satMod val="135000"/>
              </a:schemeClr>
              <a:prstClr val="white"/>
            </a:duotone>
          </a:blip>
          <a:stretch>
            <a:fillRect/>
          </a:stretch>
        </p:blipFill>
        <p:spPr>
          <a:xfrm>
            <a:off x="628645" y="2803662"/>
            <a:ext cx="384081" cy="384081"/>
          </a:xfrm>
          <a:prstGeom prst="rect">
            <a:avLst/>
          </a:prstGeom>
          <a:ln>
            <a:noFill/>
          </a:ln>
        </p:spPr>
      </p:pic>
      <p:pic>
        <p:nvPicPr>
          <p:cNvPr id="16" name="Picture 15">
            <a:extLst>
              <a:ext uri="{FF2B5EF4-FFF2-40B4-BE49-F238E27FC236}">
                <a16:creationId xmlns:a16="http://schemas.microsoft.com/office/drawing/2014/main" id="{3518FD45-EDA8-2C0A-2E86-332D6D9BBB30}"/>
              </a:ext>
            </a:extLst>
          </p:cNvPr>
          <p:cNvPicPr>
            <a:picLocks noChangeAspect="1"/>
          </p:cNvPicPr>
          <p:nvPr/>
        </p:nvPicPr>
        <p:blipFill>
          <a:blip r:embed="rId2">
            <a:duotone>
              <a:schemeClr val="accent1">
                <a:shade val="45000"/>
                <a:satMod val="135000"/>
              </a:schemeClr>
              <a:prstClr val="white"/>
            </a:duotone>
          </a:blip>
          <a:stretch>
            <a:fillRect/>
          </a:stretch>
        </p:blipFill>
        <p:spPr>
          <a:xfrm>
            <a:off x="628644" y="4544316"/>
            <a:ext cx="384081" cy="384081"/>
          </a:xfrm>
          <a:prstGeom prst="rect">
            <a:avLst/>
          </a:prstGeom>
          <a:ln>
            <a:noFill/>
          </a:ln>
        </p:spPr>
      </p:pic>
      <p:pic>
        <p:nvPicPr>
          <p:cNvPr id="18" name="Picture 17">
            <a:extLst>
              <a:ext uri="{FF2B5EF4-FFF2-40B4-BE49-F238E27FC236}">
                <a16:creationId xmlns:a16="http://schemas.microsoft.com/office/drawing/2014/main" id="{41D7A6DF-3258-D685-834F-4EBC1E555F74}"/>
              </a:ext>
            </a:extLst>
          </p:cNvPr>
          <p:cNvPicPr>
            <a:picLocks noChangeAspect="1"/>
          </p:cNvPicPr>
          <p:nvPr/>
        </p:nvPicPr>
        <p:blipFill>
          <a:blip r:embed="rId2">
            <a:duotone>
              <a:schemeClr val="accent1">
                <a:shade val="45000"/>
                <a:satMod val="135000"/>
              </a:schemeClr>
              <a:prstClr val="white"/>
            </a:duotone>
          </a:blip>
          <a:stretch>
            <a:fillRect/>
          </a:stretch>
        </p:blipFill>
        <p:spPr>
          <a:xfrm>
            <a:off x="628646" y="5458318"/>
            <a:ext cx="384081" cy="384081"/>
          </a:xfrm>
          <a:prstGeom prst="rect">
            <a:avLst/>
          </a:prstGeom>
          <a:ln>
            <a:noFill/>
          </a:ln>
        </p:spPr>
      </p:pic>
    </p:spTree>
    <p:extLst>
      <p:ext uri="{BB962C8B-B14F-4D97-AF65-F5344CB8AC3E}">
        <p14:creationId xmlns:p14="http://schemas.microsoft.com/office/powerpoint/2010/main" val="48175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C57205B4-A24E-1CA0-3F99-2B121188846E}"/>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54619-763C-E63F-3D23-7D9C1D5AF141}"/>
              </a:ext>
            </a:extLst>
          </p:cNvPr>
          <p:cNvSpPr>
            <a:spLocks noGrp="1"/>
          </p:cNvSpPr>
          <p:nvPr>
            <p:ph type="title"/>
          </p:nvPr>
        </p:nvSpPr>
        <p:spPr>
          <a:xfrm>
            <a:off x="571350" y="289561"/>
            <a:ext cx="7272170" cy="1708242"/>
          </a:xfrm>
        </p:spPr>
        <p:txBody>
          <a:bodyPr anchor="ctr">
            <a:normAutofit/>
          </a:bodyPr>
          <a:lstStyle/>
          <a:p>
            <a:r>
              <a:rPr lang="en-US" b="1" dirty="0">
                <a:latin typeface="Segoe UI" panose="020B0502040204020203" pitchFamily="34" charset="0"/>
                <a:cs typeface="Segoe UI" panose="020B0502040204020203" pitchFamily="34" charset="0"/>
              </a:rPr>
              <a:t>Creating a Shared Understanding</a:t>
            </a:r>
          </a:p>
        </p:txBody>
      </p:sp>
      <p:sp>
        <p:nvSpPr>
          <p:cNvPr id="3" name="Content Placeholder 2">
            <a:extLst>
              <a:ext uri="{FF2B5EF4-FFF2-40B4-BE49-F238E27FC236}">
                <a16:creationId xmlns:a16="http://schemas.microsoft.com/office/drawing/2014/main" id="{40EF604F-CE77-75AA-4F4C-92748EC7FA6F}"/>
              </a:ext>
            </a:extLst>
          </p:cNvPr>
          <p:cNvSpPr>
            <a:spLocks noGrp="1"/>
          </p:cNvSpPr>
          <p:nvPr>
            <p:ph idx="1"/>
          </p:nvPr>
        </p:nvSpPr>
        <p:spPr>
          <a:xfrm>
            <a:off x="571350" y="1538639"/>
            <a:ext cx="6835290" cy="3769835"/>
          </a:xfrm>
        </p:spPr>
        <p:txBody>
          <a:bodyPr anchor="ctr">
            <a:normAutofit/>
          </a:bodyPr>
          <a:lstStyle/>
          <a:p>
            <a:pPr marL="0" indent="0">
              <a:buNone/>
            </a:pPr>
            <a:r>
              <a:rPr lang="en-US" sz="1800" b="1" dirty="0">
                <a:latin typeface="Segoe UI" panose="020B0502040204020203" pitchFamily="34" charset="0"/>
                <a:cs typeface="Segoe UI" panose="020B0502040204020203" pitchFamily="34" charset="0"/>
              </a:rPr>
              <a:t>Why Does Influence Matter?</a:t>
            </a:r>
          </a:p>
          <a:p>
            <a:pPr marL="0" indent="0">
              <a:buNone/>
            </a:pPr>
            <a:endParaRPr lang="en-US" sz="1800" b="1"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Driving change in large organizations requires visibility and credibility</a:t>
            </a:r>
          </a:p>
          <a:p>
            <a:pPr lvl="1"/>
            <a:endParaRPr lang="en-US"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Teams were often committed to assumptions that didn’t reflect actual user needs</a:t>
            </a:r>
          </a:p>
          <a:p>
            <a:pPr lvl="1"/>
            <a:endParaRPr lang="en-US"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To affect the roadmap and product decisions, we had to earn trust and establish a shared understanding</a:t>
            </a:r>
          </a:p>
          <a:p>
            <a:pPr lvl="1"/>
            <a:endParaRPr lang="en-US"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This enabled cross-functional buy-in for meaningful design and strategy pivots</a:t>
            </a:r>
          </a:p>
        </p:txBody>
      </p:sp>
      <p:pic>
        <p:nvPicPr>
          <p:cNvPr id="5" name="Picture 4" descr="A person reaching for a paper on a table full of paper and sticky notes">
            <a:extLst>
              <a:ext uri="{FF2B5EF4-FFF2-40B4-BE49-F238E27FC236}">
                <a16:creationId xmlns:a16="http://schemas.microsoft.com/office/drawing/2014/main" id="{87F70402-562B-BB3B-E489-D16C9BB572A7}"/>
              </a:ext>
            </a:extLst>
          </p:cNvPr>
          <p:cNvPicPr>
            <a:picLocks noChangeAspect="1"/>
          </p:cNvPicPr>
          <p:nvPr/>
        </p:nvPicPr>
        <p:blipFill>
          <a:blip r:embed="rId2">
            <a:duotone>
              <a:schemeClr val="accent1">
                <a:shade val="45000"/>
                <a:satMod val="135000"/>
              </a:schemeClr>
              <a:prstClr val="white"/>
            </a:duotone>
            <a:alphaModFix amt="15000"/>
          </a:blip>
          <a:srcRect l="30065" r="31058" b="-1"/>
          <a:stretch/>
        </p:blipFill>
        <p:spPr>
          <a:xfrm>
            <a:off x="4175760" y="-10886"/>
            <a:ext cx="4968240" cy="6868886"/>
          </a:xfrm>
          <a:prstGeom prst="rect">
            <a:avLst/>
          </a:prstGeom>
          <a:ln>
            <a:noFill/>
          </a:ln>
          <a:effectLst>
            <a:softEdge rad="112500"/>
          </a:effectLst>
        </p:spPr>
      </p:pic>
    </p:spTree>
    <p:extLst>
      <p:ext uri="{BB962C8B-B14F-4D97-AF65-F5344CB8AC3E}">
        <p14:creationId xmlns:p14="http://schemas.microsoft.com/office/powerpoint/2010/main" val="428644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17F98C25-5187-0F51-D38F-BBE762028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C8755-3679-441F-43EA-92764FEB17B3}"/>
              </a:ext>
            </a:extLst>
          </p:cNvPr>
          <p:cNvSpPr>
            <a:spLocks noGrp="1"/>
          </p:cNvSpPr>
          <p:nvPr>
            <p:ph type="title"/>
          </p:nvPr>
        </p:nvSpPr>
        <p:spPr>
          <a:xfrm>
            <a:off x="764574" y="3429000"/>
            <a:ext cx="7160226" cy="870408"/>
          </a:xfrm>
        </p:spPr>
        <p:txBody>
          <a:bodyPr anchor="b">
            <a:normAutofit fontScale="90000"/>
          </a:bodyPr>
          <a:lstStyle/>
          <a:p>
            <a:r>
              <a:rPr lang="en-US" sz="4400" b="1" dirty="0">
                <a:latin typeface="Segoe UI" panose="020B0502040204020203" pitchFamily="34" charset="0"/>
                <a:cs typeface="Segoe UI" panose="020B0502040204020203" pitchFamily="34" charset="0"/>
              </a:rPr>
              <a:t>Design Directions, Tradeoffs, &amp; Impact</a:t>
            </a:r>
          </a:p>
        </p:txBody>
      </p:sp>
    </p:spTree>
    <p:extLst>
      <p:ext uri="{BB962C8B-B14F-4D97-AF65-F5344CB8AC3E}">
        <p14:creationId xmlns:p14="http://schemas.microsoft.com/office/powerpoint/2010/main" val="373386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Isosceles Triangle 4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7" y="348865"/>
            <a:ext cx="7533018" cy="877729"/>
          </a:xfrm>
        </p:spPr>
        <p:txBody>
          <a:bodyPr anchor="ctr">
            <a:normAutofit/>
          </a:bodyPr>
          <a:lstStyle/>
          <a:p>
            <a:r>
              <a:rPr lang="en-US" sz="3500" b="1">
                <a:solidFill>
                  <a:srgbClr val="FFFFFF"/>
                </a:solidFill>
                <a:latin typeface="Segoe UI" panose="020B0502040204020203" pitchFamily="34" charset="0"/>
                <a:cs typeface="Segoe UI" panose="020B0502040204020203" pitchFamily="34" charset="0"/>
              </a:rPr>
              <a:t>Design Direction</a:t>
            </a:r>
          </a:p>
        </p:txBody>
      </p:sp>
      <p:graphicFrame>
        <p:nvGraphicFramePr>
          <p:cNvPr id="6" name="Content Placeholder 2">
            <a:extLst>
              <a:ext uri="{FF2B5EF4-FFF2-40B4-BE49-F238E27FC236}">
                <a16:creationId xmlns:a16="http://schemas.microsoft.com/office/drawing/2014/main" id="{FA9B8225-EA70-648D-CC4E-B6FB777261EA}"/>
              </a:ext>
            </a:extLst>
          </p:cNvPr>
          <p:cNvGraphicFramePr>
            <a:graphicFrameLocks noGrp="1"/>
          </p:cNvGraphicFramePr>
          <p:nvPr>
            <p:ph idx="1"/>
            <p:extLst>
              <p:ext uri="{D42A27DB-BD31-4B8C-83A1-F6EECF244321}">
                <p14:modId xmlns:p14="http://schemas.microsoft.com/office/powerpoint/2010/main" val="1139074514"/>
              </p:ext>
            </p:extLst>
          </p:nvPr>
        </p:nvGraphicFramePr>
        <p:xfrm>
          <a:off x="511441" y="1922696"/>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A29BB1B-B957-9EFA-0B57-14E1882E8650}"/>
              </a:ext>
            </a:extLst>
          </p:cNvPr>
          <p:cNvSpPr txBox="1"/>
          <p:nvPr/>
        </p:nvSpPr>
        <p:spPr>
          <a:xfrm>
            <a:off x="742950" y="683729"/>
            <a:ext cx="7979483" cy="668510"/>
          </a:xfrm>
          <a:prstGeom prst="rect">
            <a:avLst/>
          </a:prstGeom>
          <a:noFill/>
        </p:spPr>
        <p:txBody>
          <a:bodyPr wrap="square" lIns="0" tIns="0" rIns="0" bIns="0" rtlCol="0" anchor="t">
            <a:noAutofit/>
          </a:bodyPr>
          <a:lstStyle/>
          <a:p>
            <a:pPr defTabSz="685800">
              <a:defRPr/>
            </a:pPr>
            <a:r>
              <a:rPr lang="en-US" sz="3300" b="1" dirty="0">
                <a:solidFill>
                  <a:prstClr val="black">
                    <a:lumMod val="95000"/>
                    <a:lumOff val="5000"/>
                  </a:prstClr>
                </a:solidFill>
                <a:latin typeface="Segoe UI "/>
                <a:cs typeface="Segoe UI Bold" panose="020B0802040204020203" pitchFamily="34" charset="0"/>
              </a:rPr>
              <a:t>Design Directions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9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Key Tradeoffs</a:t>
            </a:r>
          </a:p>
        </p:txBody>
      </p:sp>
      <p:graphicFrame>
        <p:nvGraphicFramePr>
          <p:cNvPr id="12" name="Content Placeholder 2">
            <a:extLst>
              <a:ext uri="{FF2B5EF4-FFF2-40B4-BE49-F238E27FC236}">
                <a16:creationId xmlns:a16="http://schemas.microsoft.com/office/drawing/2014/main" id="{B342D6ED-1609-E6E0-0C57-22FF92811C7F}"/>
              </a:ext>
            </a:extLst>
          </p:cNvPr>
          <p:cNvGraphicFramePr>
            <a:graphicFrameLocks noGrp="1"/>
          </p:cNvGraphicFramePr>
          <p:nvPr>
            <p:ph idx="1"/>
            <p:extLst>
              <p:ext uri="{D42A27DB-BD31-4B8C-83A1-F6EECF244321}">
                <p14:modId xmlns:p14="http://schemas.microsoft.com/office/powerpoint/2010/main" val="3257884029"/>
              </p:ext>
            </p:extLst>
          </p:nvPr>
        </p:nvGraphicFramePr>
        <p:xfrm>
          <a:off x="526562" y="1741154"/>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A422248A-D486-6C41-4F4D-94074A316DD9}"/>
              </a:ext>
            </a:extLst>
          </p:cNvPr>
          <p:cNvSpPr txBox="1"/>
          <p:nvPr/>
        </p:nvSpPr>
        <p:spPr>
          <a:xfrm>
            <a:off x="742950" y="683729"/>
            <a:ext cx="7979483" cy="668510"/>
          </a:xfrm>
          <a:prstGeom prst="rect">
            <a:avLst/>
          </a:prstGeom>
          <a:noFill/>
        </p:spPr>
        <p:txBody>
          <a:bodyPr wrap="square" lIns="0" tIns="0" rIns="0" bIns="0" rtlCol="0" anchor="t">
            <a:noAutofit/>
          </a:bodyPr>
          <a:lstStyle/>
          <a:p>
            <a:pPr defTabSz="685800">
              <a:defRPr/>
            </a:pPr>
            <a:r>
              <a:rPr lang="en-US" sz="3300" b="1" dirty="0">
                <a:solidFill>
                  <a:prstClr val="black">
                    <a:lumMod val="95000"/>
                    <a:lumOff val="5000"/>
                  </a:prstClr>
                </a:solidFill>
                <a:latin typeface="Segoe UI "/>
                <a:cs typeface="Segoe UI Bold" panose="020B0802040204020203" pitchFamily="34" charset="0"/>
              </a:rPr>
              <a:t>Key Tradeoffs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F7D1434-22D3-D5CB-7A02-F3C046604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47B2C-AE64-9749-7277-F6F70ED3C1B9}"/>
              </a:ext>
            </a:extLst>
          </p:cNvPr>
          <p:cNvSpPr>
            <a:spLocks noGrp="1"/>
          </p:cNvSpPr>
          <p:nvPr>
            <p:ph type="title"/>
          </p:nvPr>
        </p:nvSpPr>
        <p:spPr>
          <a:solidFill>
            <a:schemeClr val="bg1">
              <a:lumMod val="95000"/>
            </a:schemeClr>
          </a:solidFill>
        </p:spPr>
        <p:txBody>
          <a:bodyPr/>
          <a:lstStyle/>
          <a:p>
            <a:r>
              <a:rPr lang="en-US" b="1" dirty="0">
                <a:latin typeface="Segoe UI" panose="020B0502040204020203" pitchFamily="34" charset="0"/>
                <a:cs typeface="Segoe UI" panose="020B0502040204020203" pitchFamily="34" charset="0"/>
              </a:rPr>
              <a:t>Measurable Impact &amp; Outcomes</a:t>
            </a:r>
            <a:endParaRPr b="1" dirty="0">
              <a:latin typeface="Segoe UI" panose="020B0502040204020203" pitchFamily="34" charset="0"/>
              <a:cs typeface="Segoe UI" panose="020B0502040204020203" pitchFamily="34" charset="0"/>
            </a:endParaRPr>
          </a:p>
        </p:txBody>
      </p:sp>
      <p:graphicFrame>
        <p:nvGraphicFramePr>
          <p:cNvPr id="5" name="Content Placeholder 2">
            <a:extLst>
              <a:ext uri="{FF2B5EF4-FFF2-40B4-BE49-F238E27FC236}">
                <a16:creationId xmlns:a16="http://schemas.microsoft.com/office/drawing/2014/main" id="{8E1F0FA1-554F-54D8-032B-9F63D721B94D}"/>
              </a:ext>
            </a:extLst>
          </p:cNvPr>
          <p:cNvGraphicFramePr>
            <a:graphicFrameLocks noGrp="1"/>
          </p:cNvGraphicFramePr>
          <p:nvPr>
            <p:ph idx="1"/>
            <p:extLst>
              <p:ext uri="{D42A27DB-BD31-4B8C-83A1-F6EECF244321}">
                <p14:modId xmlns:p14="http://schemas.microsoft.com/office/powerpoint/2010/main" val="373819931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Arrow Right with solid fill">
            <a:extLst>
              <a:ext uri="{FF2B5EF4-FFF2-40B4-BE49-F238E27FC236}">
                <a16:creationId xmlns:a16="http://schemas.microsoft.com/office/drawing/2014/main" id="{C49993CF-DBEB-E6C4-D4FB-F1ABC580EB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2460" y="5415280"/>
            <a:ext cx="655320" cy="655320"/>
          </a:xfrm>
          <a:prstGeom prst="rect">
            <a:avLst/>
          </a:prstGeom>
        </p:spPr>
      </p:pic>
    </p:spTree>
    <p:extLst>
      <p:ext uri="{BB962C8B-B14F-4D97-AF65-F5344CB8AC3E}">
        <p14:creationId xmlns:p14="http://schemas.microsoft.com/office/powerpoint/2010/main" val="3981794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DE1403-9BDC-63E5-005B-92F420463DCC}"/>
              </a:ext>
            </a:extLst>
          </p:cNvPr>
          <p:cNvSpPr/>
          <p:nvPr/>
        </p:nvSpPr>
        <p:spPr>
          <a:xfrm>
            <a:off x="359449" y="1940977"/>
            <a:ext cx="5805090" cy="3603905"/>
          </a:xfrm>
          <a:prstGeom prst="rect">
            <a:avLst/>
          </a:prstGeom>
          <a:solidFill>
            <a:schemeClr val="bg1">
              <a:lumMod val="85000"/>
            </a:schemeClr>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21">
            <a:extLst>
              <a:ext uri="{FF2B5EF4-FFF2-40B4-BE49-F238E27FC236}">
                <a16:creationId xmlns:a16="http://schemas.microsoft.com/office/drawing/2014/main" id="{E498D08F-E738-E495-6FF7-8863ED95FE56}"/>
              </a:ext>
            </a:extLst>
          </p:cNvPr>
          <p:cNvSpPr>
            <a:spLocks noGrp="1"/>
          </p:cNvSpPr>
          <p:nvPr>
            <p:ph type="title"/>
          </p:nvPr>
        </p:nvSpPr>
        <p:spPr>
          <a:xfrm>
            <a:off x="444572" y="656059"/>
            <a:ext cx="7886700" cy="484748"/>
          </a:xfrm>
        </p:spPr>
        <p:txBody>
          <a:bodyPr>
            <a:noAutofit/>
          </a:bodyPr>
          <a:lstStyle/>
          <a:p>
            <a:r>
              <a:rPr lang="en-US" sz="2200" b="1" dirty="0">
                <a:solidFill>
                  <a:prstClr val="black">
                    <a:lumMod val="95000"/>
                    <a:lumOff val="5000"/>
                  </a:prstClr>
                </a:solidFill>
                <a:latin typeface="Segoe UI" panose="020B0502040204020203" pitchFamily="34" charset="0"/>
                <a:ea typeface="+mn-ea"/>
                <a:cs typeface="Segoe UI" panose="020B0502040204020203" pitchFamily="34" charset="0"/>
              </a:rPr>
              <a:t>Case Summary shows increased engagement and positive feedback due to output accuracy and time saved on case</a:t>
            </a:r>
          </a:p>
        </p:txBody>
      </p:sp>
      <p:grpSp>
        <p:nvGrpSpPr>
          <p:cNvPr id="26" name="Group 25">
            <a:extLst>
              <a:ext uri="{FF2B5EF4-FFF2-40B4-BE49-F238E27FC236}">
                <a16:creationId xmlns:a16="http://schemas.microsoft.com/office/drawing/2014/main" id="{F3085AD4-F0C4-830B-D9FE-93FB856290C3}"/>
              </a:ext>
            </a:extLst>
          </p:cNvPr>
          <p:cNvGrpSpPr/>
          <p:nvPr/>
        </p:nvGrpSpPr>
        <p:grpSpPr>
          <a:xfrm>
            <a:off x="6527867" y="2283471"/>
            <a:ext cx="2426190" cy="741877"/>
            <a:chOff x="792479" y="2251871"/>
            <a:chExt cx="3234920" cy="989169"/>
          </a:xfrm>
          <a:effectLst>
            <a:outerShdw blurRad="50800" dist="38100" dir="2700000" algn="tl" rotWithShape="0">
              <a:prstClr val="black">
                <a:alpha val="40000"/>
              </a:prstClr>
            </a:outerShdw>
          </a:effectLst>
        </p:grpSpPr>
        <p:sp>
          <p:nvSpPr>
            <p:cNvPr id="27" name="Rectangle: Rounded Corners 26">
              <a:extLst>
                <a:ext uri="{FF2B5EF4-FFF2-40B4-BE49-F238E27FC236}">
                  <a16:creationId xmlns:a16="http://schemas.microsoft.com/office/drawing/2014/main" id="{296274B1-87B2-1DEA-0BFB-BF1AC9B869EB}"/>
                </a:ext>
              </a:extLst>
            </p:cNvPr>
            <p:cNvSpPr/>
            <p:nvPr/>
          </p:nvSpPr>
          <p:spPr>
            <a:xfrm>
              <a:off x="792479" y="2251871"/>
              <a:ext cx="3234920" cy="989169"/>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28" name="Text Placeholder 7">
              <a:extLst>
                <a:ext uri="{FF2B5EF4-FFF2-40B4-BE49-F238E27FC236}">
                  <a16:creationId xmlns:a16="http://schemas.microsoft.com/office/drawing/2014/main" id="{BB665988-29CB-E966-D8DA-42BF7F5A4E86}"/>
                </a:ext>
              </a:extLst>
            </p:cNvPr>
            <p:cNvSpPr txBox="1">
              <a:spLocks/>
            </p:cNvSpPr>
            <p:nvPr/>
          </p:nvSpPr>
          <p:spPr>
            <a:xfrm>
              <a:off x="1115894" y="2516859"/>
              <a:ext cx="2718065" cy="369332"/>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“The case summary functionality is awesome; it gets it right 95% of the time.”</a:t>
              </a:r>
            </a:p>
          </p:txBody>
        </p:sp>
      </p:grpSp>
      <p:grpSp>
        <p:nvGrpSpPr>
          <p:cNvPr id="29" name="Group 28">
            <a:extLst>
              <a:ext uri="{FF2B5EF4-FFF2-40B4-BE49-F238E27FC236}">
                <a16:creationId xmlns:a16="http://schemas.microsoft.com/office/drawing/2014/main" id="{20AB5168-8480-9A74-51B0-8680F365D494}"/>
              </a:ext>
            </a:extLst>
          </p:cNvPr>
          <p:cNvGrpSpPr/>
          <p:nvPr/>
        </p:nvGrpSpPr>
        <p:grpSpPr>
          <a:xfrm>
            <a:off x="6531058" y="3335355"/>
            <a:ext cx="2426190" cy="741877"/>
            <a:chOff x="792479" y="2251871"/>
            <a:chExt cx="3234920" cy="989169"/>
          </a:xfrm>
          <a:effectLst>
            <a:outerShdw blurRad="50800" dist="38100" dir="2700000" algn="tl" rotWithShape="0">
              <a:prstClr val="black">
                <a:alpha val="40000"/>
              </a:prstClr>
            </a:outerShdw>
          </a:effectLst>
        </p:grpSpPr>
        <p:sp>
          <p:nvSpPr>
            <p:cNvPr id="30" name="Rectangle: Rounded Corners 29">
              <a:extLst>
                <a:ext uri="{FF2B5EF4-FFF2-40B4-BE49-F238E27FC236}">
                  <a16:creationId xmlns:a16="http://schemas.microsoft.com/office/drawing/2014/main" id="{E6B3604A-4FFB-A454-9DB9-27CE1D94BFA2}"/>
                </a:ext>
              </a:extLst>
            </p:cNvPr>
            <p:cNvSpPr/>
            <p:nvPr/>
          </p:nvSpPr>
          <p:spPr>
            <a:xfrm>
              <a:off x="792479" y="2251871"/>
              <a:ext cx="3234920" cy="989169"/>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31" name="Text Placeholder 7">
              <a:extLst>
                <a:ext uri="{FF2B5EF4-FFF2-40B4-BE49-F238E27FC236}">
                  <a16:creationId xmlns:a16="http://schemas.microsoft.com/office/drawing/2014/main" id="{A8763589-A185-A475-CC5E-D2EFF029EDB5}"/>
                </a:ext>
              </a:extLst>
            </p:cNvPr>
            <p:cNvSpPr txBox="1">
              <a:spLocks/>
            </p:cNvSpPr>
            <p:nvPr/>
          </p:nvSpPr>
          <p:spPr>
            <a:xfrm>
              <a:off x="1107046" y="2471950"/>
              <a:ext cx="2713444" cy="553997"/>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“I love how it drafts the case summary and saves me time to read through all the notes.”</a:t>
              </a:r>
            </a:p>
          </p:txBody>
        </p:sp>
      </p:grpSp>
      <p:grpSp>
        <p:nvGrpSpPr>
          <p:cNvPr id="32" name="Group 31">
            <a:extLst>
              <a:ext uri="{FF2B5EF4-FFF2-40B4-BE49-F238E27FC236}">
                <a16:creationId xmlns:a16="http://schemas.microsoft.com/office/drawing/2014/main" id="{EDAE89DF-55E7-3A67-EC61-835E973825E7}"/>
              </a:ext>
            </a:extLst>
          </p:cNvPr>
          <p:cNvGrpSpPr/>
          <p:nvPr/>
        </p:nvGrpSpPr>
        <p:grpSpPr>
          <a:xfrm>
            <a:off x="6527219" y="4387239"/>
            <a:ext cx="2426190" cy="853253"/>
            <a:chOff x="792479" y="2251871"/>
            <a:chExt cx="3234920" cy="1128471"/>
          </a:xfrm>
          <a:effectLst>
            <a:outerShdw blurRad="50800" dist="38100" dir="2700000" algn="tl" rotWithShape="0">
              <a:prstClr val="black">
                <a:alpha val="40000"/>
              </a:prstClr>
            </a:outerShdw>
          </a:effectLst>
        </p:grpSpPr>
        <p:sp>
          <p:nvSpPr>
            <p:cNvPr id="33" name="Rectangle: Rounded Corners 32">
              <a:extLst>
                <a:ext uri="{FF2B5EF4-FFF2-40B4-BE49-F238E27FC236}">
                  <a16:creationId xmlns:a16="http://schemas.microsoft.com/office/drawing/2014/main" id="{63796000-9465-73B9-EEC4-8665EE53193A}"/>
                </a:ext>
              </a:extLst>
            </p:cNvPr>
            <p:cNvSpPr/>
            <p:nvPr/>
          </p:nvSpPr>
          <p:spPr>
            <a:xfrm>
              <a:off x="792479" y="2251871"/>
              <a:ext cx="3234920" cy="1128471"/>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34" name="Text Placeholder 7">
              <a:extLst>
                <a:ext uri="{FF2B5EF4-FFF2-40B4-BE49-F238E27FC236}">
                  <a16:creationId xmlns:a16="http://schemas.microsoft.com/office/drawing/2014/main" id="{FF214962-486F-F324-088F-0474F2D22B92}"/>
                </a:ext>
              </a:extLst>
            </p:cNvPr>
            <p:cNvSpPr txBox="1">
              <a:spLocks/>
            </p:cNvSpPr>
            <p:nvPr/>
          </p:nvSpPr>
          <p:spPr>
            <a:xfrm>
              <a:off x="1120150" y="2614333"/>
              <a:ext cx="2630343" cy="36634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“Case Summary is the only Copilot feature I use.” </a:t>
              </a:r>
            </a:p>
          </p:txBody>
        </p:sp>
      </p:grpSp>
      <p:sp>
        <p:nvSpPr>
          <p:cNvPr id="58" name="Text Placeholder 7">
            <a:extLst>
              <a:ext uri="{FF2B5EF4-FFF2-40B4-BE49-F238E27FC236}">
                <a16:creationId xmlns:a16="http://schemas.microsoft.com/office/drawing/2014/main" id="{58ACF364-4309-F77C-18DC-7D2F0EE8C774}"/>
              </a:ext>
            </a:extLst>
          </p:cNvPr>
          <p:cNvSpPr txBox="1">
            <a:spLocks/>
          </p:cNvSpPr>
          <p:nvPr/>
        </p:nvSpPr>
        <p:spPr>
          <a:xfrm>
            <a:off x="899684" y="2296212"/>
            <a:ext cx="2122758" cy="221599"/>
          </a:xfrm>
          <a:prstGeom prst="rect">
            <a:avLst/>
          </a:prstGeom>
          <a:effectLst/>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spcBef>
                <a:spcPts val="750"/>
              </a:spcBef>
              <a:defRPr/>
            </a:pPr>
            <a:r>
              <a:rPr lang="en-US" sz="900">
                <a:latin typeface="Segoe UI Semibold" panose="020B0702040204020203" pitchFamily="34" charset="0"/>
                <a:cs typeface="Segoe UI Semibold" panose="020B0702040204020203" pitchFamily="34" charset="0"/>
              </a:rPr>
              <a:t>Case Summary was considered valuable and the best Copilot feature</a:t>
            </a:r>
          </a:p>
        </p:txBody>
      </p:sp>
      <p:pic>
        <p:nvPicPr>
          <p:cNvPr id="20" name="Picture 19">
            <a:extLst>
              <a:ext uri="{FF2B5EF4-FFF2-40B4-BE49-F238E27FC236}">
                <a16:creationId xmlns:a16="http://schemas.microsoft.com/office/drawing/2014/main" id="{127F9E89-5A8C-070A-7609-C00B085FECF2}"/>
              </a:ext>
            </a:extLst>
          </p:cNvPr>
          <p:cNvPicPr>
            <a:picLocks noChangeAspect="1"/>
          </p:cNvPicPr>
          <p:nvPr/>
        </p:nvPicPr>
        <p:blipFill>
          <a:blip r:embed="rId2"/>
          <a:stretch>
            <a:fillRect/>
          </a:stretch>
        </p:blipFill>
        <p:spPr>
          <a:xfrm>
            <a:off x="4619795" y="2616247"/>
            <a:ext cx="1470966" cy="978971"/>
          </a:xfrm>
          <a:prstGeom prst="rect">
            <a:avLst/>
          </a:prstGeom>
        </p:spPr>
      </p:pic>
      <p:pic>
        <p:nvPicPr>
          <p:cNvPr id="54" name="Picture 53">
            <a:extLst>
              <a:ext uri="{FF2B5EF4-FFF2-40B4-BE49-F238E27FC236}">
                <a16:creationId xmlns:a16="http://schemas.microsoft.com/office/drawing/2014/main" id="{8A71EC7F-9F07-83FA-F903-3952E0CF85FB}"/>
              </a:ext>
            </a:extLst>
          </p:cNvPr>
          <p:cNvPicPr>
            <a:picLocks noChangeAspect="1"/>
          </p:cNvPicPr>
          <p:nvPr/>
        </p:nvPicPr>
        <p:blipFill>
          <a:blip r:embed="rId3"/>
          <a:stretch>
            <a:fillRect/>
          </a:stretch>
        </p:blipFill>
        <p:spPr>
          <a:xfrm>
            <a:off x="461557" y="1988012"/>
            <a:ext cx="5622060" cy="615554"/>
          </a:xfrm>
          <a:prstGeom prst="rect">
            <a:avLst/>
          </a:prstGeom>
        </p:spPr>
      </p:pic>
      <p:pic>
        <p:nvPicPr>
          <p:cNvPr id="59" name="Picture 58">
            <a:extLst>
              <a:ext uri="{FF2B5EF4-FFF2-40B4-BE49-F238E27FC236}">
                <a16:creationId xmlns:a16="http://schemas.microsoft.com/office/drawing/2014/main" id="{98FF8938-0235-3BEA-5248-82C12B116BF1}"/>
              </a:ext>
            </a:extLst>
          </p:cNvPr>
          <p:cNvPicPr>
            <a:picLocks noChangeAspect="1"/>
          </p:cNvPicPr>
          <p:nvPr/>
        </p:nvPicPr>
        <p:blipFill>
          <a:blip r:embed="rId4"/>
          <a:stretch>
            <a:fillRect/>
          </a:stretch>
        </p:blipFill>
        <p:spPr>
          <a:xfrm>
            <a:off x="462105" y="2603110"/>
            <a:ext cx="4147903" cy="2755680"/>
          </a:xfrm>
          <a:prstGeom prst="rect">
            <a:avLst/>
          </a:prstGeom>
        </p:spPr>
      </p:pic>
      <p:sp>
        <p:nvSpPr>
          <p:cNvPr id="18" name="Rectangle 17">
            <a:extLst>
              <a:ext uri="{FF2B5EF4-FFF2-40B4-BE49-F238E27FC236}">
                <a16:creationId xmlns:a16="http://schemas.microsoft.com/office/drawing/2014/main" id="{E7325A3D-2975-34AE-12FB-CBA003B63FCC}"/>
              </a:ext>
            </a:extLst>
          </p:cNvPr>
          <p:cNvSpPr/>
          <p:nvPr/>
        </p:nvSpPr>
        <p:spPr>
          <a:xfrm>
            <a:off x="3039849" y="3013915"/>
            <a:ext cx="1450181" cy="1464469"/>
          </a:xfrm>
          <a:prstGeom prst="rect">
            <a:avLst/>
          </a:prstGeom>
          <a:noFill/>
          <a:ln w="28575">
            <a:solidFill>
              <a:srgbClr val="8DE9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4" name="Oval 63">
            <a:extLst>
              <a:ext uri="{FF2B5EF4-FFF2-40B4-BE49-F238E27FC236}">
                <a16:creationId xmlns:a16="http://schemas.microsoft.com/office/drawing/2014/main" id="{6181AE10-F7EB-8BEF-D9A9-4D5712528930}"/>
              </a:ext>
            </a:extLst>
          </p:cNvPr>
          <p:cNvSpPr/>
          <p:nvPr/>
        </p:nvSpPr>
        <p:spPr>
          <a:xfrm flipH="1">
            <a:off x="6329003" y="4973988"/>
            <a:ext cx="472190" cy="472190"/>
          </a:xfrm>
          <a:prstGeom prst="ellipse">
            <a:avLst/>
          </a:prstGeom>
          <a:solidFill>
            <a:srgbClr val="A9A9A9"/>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65" name="Picture 64" descr="A person with red hair and beard&#10;&#10;Description automatically generated with medium confidence">
            <a:extLst>
              <a:ext uri="{FF2B5EF4-FFF2-40B4-BE49-F238E27FC236}">
                <a16:creationId xmlns:a16="http://schemas.microsoft.com/office/drawing/2014/main" id="{5C8863F9-78B0-B89A-4957-F88CF904A6E1}"/>
              </a:ext>
            </a:extLst>
          </p:cNvPr>
          <p:cNvPicPr>
            <a:picLocks noChangeAspect="1"/>
          </p:cNvPicPr>
          <p:nvPr/>
        </p:nvPicPr>
        <p:blipFill>
          <a:blip r:embed="rId5"/>
          <a:stretch>
            <a:fillRect/>
          </a:stretch>
        </p:blipFill>
        <p:spPr>
          <a:xfrm flipH="1">
            <a:off x="6338288" y="4985552"/>
            <a:ext cx="453622" cy="453622"/>
          </a:xfrm>
          <a:prstGeom prst="rect">
            <a:avLst/>
          </a:prstGeom>
          <a:effectLst>
            <a:outerShdw blurRad="127000" dist="25400" dir="5400000" algn="t" rotWithShape="0">
              <a:srgbClr val="7030A0">
                <a:alpha val="15000"/>
              </a:srgbClr>
            </a:outerShdw>
          </a:effectLst>
        </p:spPr>
      </p:pic>
      <p:grpSp>
        <p:nvGrpSpPr>
          <p:cNvPr id="78" name="Group 77">
            <a:extLst>
              <a:ext uri="{FF2B5EF4-FFF2-40B4-BE49-F238E27FC236}">
                <a16:creationId xmlns:a16="http://schemas.microsoft.com/office/drawing/2014/main" id="{DDEFBB29-647E-58F0-B42B-D93F3FF82BFE}"/>
              </a:ext>
            </a:extLst>
          </p:cNvPr>
          <p:cNvGrpSpPr/>
          <p:nvPr/>
        </p:nvGrpSpPr>
        <p:grpSpPr>
          <a:xfrm>
            <a:off x="6319720" y="3824670"/>
            <a:ext cx="472190" cy="472190"/>
            <a:chOff x="8290148" y="3956559"/>
            <a:chExt cx="629587" cy="629587"/>
          </a:xfrm>
        </p:grpSpPr>
        <p:sp>
          <p:nvSpPr>
            <p:cNvPr id="66" name="Oval 65">
              <a:extLst>
                <a:ext uri="{FF2B5EF4-FFF2-40B4-BE49-F238E27FC236}">
                  <a16:creationId xmlns:a16="http://schemas.microsoft.com/office/drawing/2014/main" id="{35FD6A95-5AB0-8FC0-DAC1-6513D430C053}"/>
                </a:ext>
              </a:extLst>
            </p:cNvPr>
            <p:cNvSpPr/>
            <p:nvPr/>
          </p:nvSpPr>
          <p:spPr>
            <a:xfrm flipH="1">
              <a:off x="8290148" y="3956559"/>
              <a:ext cx="629587" cy="629587"/>
            </a:xfrm>
            <a:prstGeom prst="ellipse">
              <a:avLst/>
            </a:prstGeom>
            <a:solidFill>
              <a:srgbClr val="7FBA00"/>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67" name="Picture 66" descr="A picture containing cartoon, drawing, human face, sketch&#10;&#10;Description automatically generated">
              <a:extLst>
                <a:ext uri="{FF2B5EF4-FFF2-40B4-BE49-F238E27FC236}">
                  <a16:creationId xmlns:a16="http://schemas.microsoft.com/office/drawing/2014/main" id="{2AD61A9C-5A96-A318-F463-6D800BBFF46B}"/>
                </a:ext>
              </a:extLst>
            </p:cNvPr>
            <p:cNvPicPr>
              <a:picLocks noChangeAspect="1"/>
            </p:cNvPicPr>
            <p:nvPr/>
          </p:nvPicPr>
          <p:blipFill>
            <a:blip r:embed="rId6"/>
            <a:stretch>
              <a:fillRect/>
            </a:stretch>
          </p:blipFill>
          <p:spPr>
            <a:xfrm flipH="1">
              <a:off x="8302526" y="3969737"/>
              <a:ext cx="604829" cy="604829"/>
            </a:xfrm>
            <a:prstGeom prst="rect">
              <a:avLst/>
            </a:prstGeom>
            <a:effectLst>
              <a:outerShdw blurRad="127000" dist="25400" dir="5400000" algn="t" rotWithShape="0">
                <a:srgbClr val="7030A0">
                  <a:alpha val="15000"/>
                </a:srgbClr>
              </a:outerShdw>
            </a:effectLst>
          </p:spPr>
        </p:pic>
      </p:grpSp>
      <p:sp>
        <p:nvSpPr>
          <p:cNvPr id="68" name="Oval 67">
            <a:extLst>
              <a:ext uri="{FF2B5EF4-FFF2-40B4-BE49-F238E27FC236}">
                <a16:creationId xmlns:a16="http://schemas.microsoft.com/office/drawing/2014/main" id="{9F1AEC04-95B1-230F-2E1E-73C3D63490F8}"/>
              </a:ext>
            </a:extLst>
          </p:cNvPr>
          <p:cNvSpPr/>
          <p:nvPr/>
        </p:nvSpPr>
        <p:spPr>
          <a:xfrm flipH="1">
            <a:off x="6329004" y="2777821"/>
            <a:ext cx="472190" cy="472190"/>
          </a:xfrm>
          <a:prstGeom prst="ellipse">
            <a:avLst/>
          </a:prstGeom>
          <a:solidFill>
            <a:srgbClr val="ED1D1D"/>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69" name="Picture 68" descr="A person with blue hair&#10;&#10;Description automatically generated with medium confidence">
            <a:extLst>
              <a:ext uri="{FF2B5EF4-FFF2-40B4-BE49-F238E27FC236}">
                <a16:creationId xmlns:a16="http://schemas.microsoft.com/office/drawing/2014/main" id="{70F20CF8-F9C9-6311-D6D1-FED974CC6B39}"/>
              </a:ext>
            </a:extLst>
          </p:cNvPr>
          <p:cNvPicPr>
            <a:picLocks noChangeAspect="1"/>
          </p:cNvPicPr>
          <p:nvPr/>
        </p:nvPicPr>
        <p:blipFill>
          <a:blip r:embed="rId7"/>
          <a:stretch>
            <a:fillRect/>
          </a:stretch>
        </p:blipFill>
        <p:spPr>
          <a:xfrm flipH="1">
            <a:off x="6338288" y="2796389"/>
            <a:ext cx="453622" cy="453622"/>
          </a:xfrm>
          <a:prstGeom prst="rect">
            <a:avLst/>
          </a:prstGeom>
          <a:effectLst>
            <a:outerShdw blurRad="127000" dist="25400" dir="5400000" algn="t" rotWithShape="0">
              <a:srgbClr val="7030A0">
                <a:alpha val="15000"/>
              </a:srgbClr>
            </a:outerShdw>
          </a:effectLst>
        </p:spPr>
      </p:pic>
      <p:cxnSp>
        <p:nvCxnSpPr>
          <p:cNvPr id="73" name="Straight Arrow Connector 72">
            <a:extLst>
              <a:ext uri="{FF2B5EF4-FFF2-40B4-BE49-F238E27FC236}">
                <a16:creationId xmlns:a16="http://schemas.microsoft.com/office/drawing/2014/main" id="{DD2E8B9F-3F89-5AE0-DAF1-CB11E2887256}"/>
              </a:ext>
            </a:extLst>
          </p:cNvPr>
          <p:cNvCxnSpPr>
            <a:cxnSpLocks/>
          </p:cNvCxnSpPr>
          <p:nvPr/>
        </p:nvCxnSpPr>
        <p:spPr>
          <a:xfrm flipH="1">
            <a:off x="4490029" y="3915911"/>
            <a:ext cx="1167242" cy="0"/>
          </a:xfrm>
          <a:prstGeom prst="straightConnector1">
            <a:avLst/>
          </a:prstGeom>
          <a:ln w="28575">
            <a:solidFill>
              <a:srgbClr val="8DE971"/>
            </a:solidFill>
            <a:tailEnd type="triangle"/>
          </a:ln>
        </p:spPr>
        <p:style>
          <a:lnRef idx="1">
            <a:schemeClr val="accent1"/>
          </a:lnRef>
          <a:fillRef idx="0">
            <a:schemeClr val="accent1"/>
          </a:fillRef>
          <a:effectRef idx="0">
            <a:schemeClr val="accent1"/>
          </a:effectRef>
          <a:fontRef idx="minor">
            <a:schemeClr val="tx1"/>
          </a:fontRef>
        </p:style>
      </p:cxnSp>
      <p:sp>
        <p:nvSpPr>
          <p:cNvPr id="75" name="Text Placeholder 7">
            <a:extLst>
              <a:ext uri="{FF2B5EF4-FFF2-40B4-BE49-F238E27FC236}">
                <a16:creationId xmlns:a16="http://schemas.microsoft.com/office/drawing/2014/main" id="{B71D280D-6B75-CA46-178A-FED5B7AE5AC6}"/>
              </a:ext>
            </a:extLst>
          </p:cNvPr>
          <p:cNvSpPr txBox="1">
            <a:spLocks/>
          </p:cNvSpPr>
          <p:nvPr/>
        </p:nvSpPr>
        <p:spPr>
          <a:xfrm>
            <a:off x="4635716" y="3949759"/>
            <a:ext cx="1293813" cy="363754"/>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788" i="1" dirty="0">
                <a:solidFill>
                  <a:schemeClr val="tx1"/>
                </a:solidFill>
                <a:latin typeface="Segoe UI Semilight" panose="020B0402040204020203" pitchFamily="34" charset="0"/>
                <a:cs typeface="Segoe UI Semilight" panose="020B0402040204020203" pitchFamily="34" charset="0"/>
              </a:rPr>
              <a:t>Monthly shows a steady increase along with Weekly despite an end of Oct dip</a:t>
            </a:r>
          </a:p>
        </p:txBody>
      </p:sp>
      <p:cxnSp>
        <p:nvCxnSpPr>
          <p:cNvPr id="76" name="Straight Arrow Connector 75">
            <a:extLst>
              <a:ext uri="{FF2B5EF4-FFF2-40B4-BE49-F238E27FC236}">
                <a16:creationId xmlns:a16="http://schemas.microsoft.com/office/drawing/2014/main" id="{52620427-19E4-1582-4D62-B2E450C2DC7A}"/>
              </a:ext>
            </a:extLst>
          </p:cNvPr>
          <p:cNvCxnSpPr>
            <a:cxnSpLocks/>
          </p:cNvCxnSpPr>
          <p:nvPr/>
        </p:nvCxnSpPr>
        <p:spPr>
          <a:xfrm flipH="1">
            <a:off x="4505877" y="4873715"/>
            <a:ext cx="11513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8F48302-461B-6CF5-078A-2FABEFAAF9B7}"/>
              </a:ext>
            </a:extLst>
          </p:cNvPr>
          <p:cNvSpPr txBox="1"/>
          <p:nvPr/>
        </p:nvSpPr>
        <p:spPr>
          <a:xfrm>
            <a:off x="355381" y="647108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
        <p:nvSpPr>
          <p:cNvPr id="3" name="Rectangle 2">
            <a:extLst>
              <a:ext uri="{FF2B5EF4-FFF2-40B4-BE49-F238E27FC236}">
                <a16:creationId xmlns:a16="http://schemas.microsoft.com/office/drawing/2014/main" id="{89A5C94C-B132-103F-AC0C-B7534D00725E}"/>
              </a:ext>
            </a:extLst>
          </p:cNvPr>
          <p:cNvSpPr/>
          <p:nvPr/>
        </p:nvSpPr>
        <p:spPr>
          <a:xfrm>
            <a:off x="2530719" y="2205537"/>
            <a:ext cx="593831" cy="31227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 name="Rectangle 3">
            <a:extLst>
              <a:ext uri="{FF2B5EF4-FFF2-40B4-BE49-F238E27FC236}">
                <a16:creationId xmlns:a16="http://schemas.microsoft.com/office/drawing/2014/main" id="{5B708A8F-AD42-3798-7EE8-078E4766141C}"/>
              </a:ext>
            </a:extLst>
          </p:cNvPr>
          <p:cNvSpPr/>
          <p:nvPr/>
        </p:nvSpPr>
        <p:spPr>
          <a:xfrm>
            <a:off x="3377369" y="2169938"/>
            <a:ext cx="593831" cy="31227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 name="Rectangle 4">
            <a:extLst>
              <a:ext uri="{FF2B5EF4-FFF2-40B4-BE49-F238E27FC236}">
                <a16:creationId xmlns:a16="http://schemas.microsoft.com/office/drawing/2014/main" id="{75C794E9-5695-C126-3CDD-43A5E68D95F3}"/>
              </a:ext>
            </a:extLst>
          </p:cNvPr>
          <p:cNvSpPr/>
          <p:nvPr/>
        </p:nvSpPr>
        <p:spPr>
          <a:xfrm>
            <a:off x="4371856" y="2175600"/>
            <a:ext cx="593831" cy="31227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0" name="Rectangle 9">
            <a:extLst>
              <a:ext uri="{FF2B5EF4-FFF2-40B4-BE49-F238E27FC236}">
                <a16:creationId xmlns:a16="http://schemas.microsoft.com/office/drawing/2014/main" id="{1641DF42-685D-8A62-7C4A-1D00FDBAA517}"/>
              </a:ext>
            </a:extLst>
          </p:cNvPr>
          <p:cNvSpPr/>
          <p:nvPr/>
        </p:nvSpPr>
        <p:spPr>
          <a:xfrm>
            <a:off x="4712664" y="3193619"/>
            <a:ext cx="1109327" cy="3564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Rectangle 10">
            <a:extLst>
              <a:ext uri="{FF2B5EF4-FFF2-40B4-BE49-F238E27FC236}">
                <a16:creationId xmlns:a16="http://schemas.microsoft.com/office/drawing/2014/main" id="{F1670C76-3DD3-4C3C-C7C8-286D2F8C63B9}"/>
              </a:ext>
            </a:extLst>
          </p:cNvPr>
          <p:cNvSpPr/>
          <p:nvPr/>
        </p:nvSpPr>
        <p:spPr>
          <a:xfrm>
            <a:off x="4692049" y="2826869"/>
            <a:ext cx="1109327" cy="21442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2" name="Rectangle 11">
            <a:extLst>
              <a:ext uri="{FF2B5EF4-FFF2-40B4-BE49-F238E27FC236}">
                <a16:creationId xmlns:a16="http://schemas.microsoft.com/office/drawing/2014/main" id="{8451879A-4D19-37BD-C9BF-61D3D6DC80B1}"/>
              </a:ext>
            </a:extLst>
          </p:cNvPr>
          <p:cNvSpPr/>
          <p:nvPr/>
        </p:nvSpPr>
        <p:spPr>
          <a:xfrm>
            <a:off x="499028" y="2067723"/>
            <a:ext cx="1381080" cy="522706"/>
          </a:xfrm>
          <a:prstGeom prst="rect">
            <a:avLst/>
          </a:prstGeom>
          <a:solidFill>
            <a:srgbClr val="002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4" name="TextBox 13">
            <a:extLst>
              <a:ext uri="{FF2B5EF4-FFF2-40B4-BE49-F238E27FC236}">
                <a16:creationId xmlns:a16="http://schemas.microsoft.com/office/drawing/2014/main" id="{E59E23DE-C358-AD42-E914-5D15D6CB23AF}"/>
              </a:ext>
            </a:extLst>
          </p:cNvPr>
          <p:cNvSpPr txBox="1"/>
          <p:nvPr/>
        </p:nvSpPr>
        <p:spPr>
          <a:xfrm>
            <a:off x="4572000" y="4862365"/>
            <a:ext cx="1511617" cy="698589"/>
          </a:xfrm>
          <a:prstGeom prst="rect">
            <a:avLst/>
          </a:prstGeom>
          <a:noFill/>
        </p:spPr>
        <p:txBody>
          <a:bodyPr wrap="square">
            <a:spAutoFit/>
          </a:bodyPr>
          <a:lstStyle/>
          <a:p>
            <a:r>
              <a:rPr lang="en-US" sz="788" i="1" dirty="0">
                <a:latin typeface="Segoe UI Semilight" panose="020B0402040204020203" pitchFamily="34" charset="0"/>
                <a:cs typeface="Segoe UI Semilight" panose="020B0402040204020203" pitchFamily="34" charset="0"/>
              </a:rPr>
              <a:t>Agents returning to explore potential accuracy improvements likely contribute to stable but not increased DAU. </a:t>
            </a:r>
          </a:p>
        </p:txBody>
      </p:sp>
      <p:sp>
        <p:nvSpPr>
          <p:cNvPr id="15" name="Rectangle 14">
            <a:extLst>
              <a:ext uri="{FF2B5EF4-FFF2-40B4-BE49-F238E27FC236}">
                <a16:creationId xmlns:a16="http://schemas.microsoft.com/office/drawing/2014/main" id="{3896AFC2-22B2-0E36-D1ED-768E785A86BD}"/>
              </a:ext>
            </a:extLst>
          </p:cNvPr>
          <p:cNvSpPr/>
          <p:nvPr/>
        </p:nvSpPr>
        <p:spPr>
          <a:xfrm>
            <a:off x="5205688" y="2140878"/>
            <a:ext cx="857609" cy="31227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6" name="Rectangle 15">
            <a:extLst>
              <a:ext uri="{FF2B5EF4-FFF2-40B4-BE49-F238E27FC236}">
                <a16:creationId xmlns:a16="http://schemas.microsoft.com/office/drawing/2014/main" id="{E02CF4AC-CB42-A33B-A34E-CC1F0D828800}"/>
              </a:ext>
            </a:extLst>
          </p:cNvPr>
          <p:cNvSpPr/>
          <p:nvPr/>
        </p:nvSpPr>
        <p:spPr>
          <a:xfrm>
            <a:off x="1294168" y="5093482"/>
            <a:ext cx="3014307" cy="1293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677230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A86115-7979-28A7-1EC9-9551820EC3FA}"/>
              </a:ext>
            </a:extLst>
          </p:cNvPr>
          <p:cNvSpPr/>
          <p:nvPr/>
        </p:nvSpPr>
        <p:spPr>
          <a:xfrm>
            <a:off x="577037" y="1910081"/>
            <a:ext cx="8186767" cy="3367520"/>
          </a:xfrm>
          <a:prstGeom prst="rect">
            <a:avLst/>
          </a:prstGeom>
          <a:solidFill>
            <a:schemeClr val="bg1">
              <a:lumMod val="85000"/>
            </a:schemeClr>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7">
            <a:extLst>
              <a:ext uri="{FF2B5EF4-FFF2-40B4-BE49-F238E27FC236}">
                <a16:creationId xmlns:a16="http://schemas.microsoft.com/office/drawing/2014/main" id="{58ACF364-4309-F77C-18DC-7D2F0EE8C774}"/>
              </a:ext>
            </a:extLst>
          </p:cNvPr>
          <p:cNvSpPr txBox="1">
            <a:spLocks/>
          </p:cNvSpPr>
          <p:nvPr/>
        </p:nvSpPr>
        <p:spPr>
          <a:xfrm>
            <a:off x="797576" y="2296212"/>
            <a:ext cx="2122758" cy="434991"/>
          </a:xfrm>
          <a:prstGeom prst="rect">
            <a:avLst/>
          </a:prstGeom>
          <a:effectLst/>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spcBef>
                <a:spcPts val="750"/>
              </a:spcBef>
              <a:defRPr/>
            </a:pPr>
            <a:r>
              <a:rPr lang="en-US" sz="900">
                <a:latin typeface="Segoe UI Semibold" panose="020B0702040204020203" pitchFamily="34" charset="0"/>
                <a:cs typeface="Segoe UI Semibold" panose="020B0702040204020203" pitchFamily="34" charset="0"/>
              </a:rPr>
              <a:t>Case Summary was considered valuable and the best Copilot feature</a:t>
            </a:r>
          </a:p>
          <a:p>
            <a:pPr algn="ctr" defTabSz="685800">
              <a:lnSpc>
                <a:spcPct val="80000"/>
              </a:lnSpc>
              <a:spcBef>
                <a:spcPts val="750"/>
              </a:spcBef>
              <a:defRPr/>
            </a:pPr>
            <a:endParaRPr lang="en-US" sz="900" b="1">
              <a:latin typeface="Segoe UI Semibold" panose="020B0702040204020203" pitchFamily="34" charset="0"/>
              <a:cs typeface="Segoe UI Semibold" panose="020B0702040204020203" pitchFamily="34" charset="0"/>
            </a:endParaRPr>
          </a:p>
        </p:txBody>
      </p:sp>
      <p:pic>
        <p:nvPicPr>
          <p:cNvPr id="15" name="Picture 14">
            <a:extLst>
              <a:ext uri="{FF2B5EF4-FFF2-40B4-BE49-F238E27FC236}">
                <a16:creationId xmlns:a16="http://schemas.microsoft.com/office/drawing/2014/main" id="{51C90616-03D7-DF14-7A8C-2795CB00C25D}"/>
              </a:ext>
            </a:extLst>
          </p:cNvPr>
          <p:cNvPicPr>
            <a:picLocks noChangeAspect="1"/>
          </p:cNvPicPr>
          <p:nvPr/>
        </p:nvPicPr>
        <p:blipFill>
          <a:blip r:embed="rId2"/>
          <a:stretch>
            <a:fillRect/>
          </a:stretch>
        </p:blipFill>
        <p:spPr>
          <a:xfrm>
            <a:off x="641015" y="2781265"/>
            <a:ext cx="2965017" cy="2294905"/>
          </a:xfrm>
          <a:prstGeom prst="rect">
            <a:avLst/>
          </a:prstGeom>
          <a:ln>
            <a:solidFill>
              <a:schemeClr val="tx1"/>
            </a:solidFill>
          </a:ln>
        </p:spPr>
      </p:pic>
      <p:pic>
        <p:nvPicPr>
          <p:cNvPr id="17" name="Picture 16">
            <a:extLst>
              <a:ext uri="{FF2B5EF4-FFF2-40B4-BE49-F238E27FC236}">
                <a16:creationId xmlns:a16="http://schemas.microsoft.com/office/drawing/2014/main" id="{7AB841EE-5833-CA03-F203-0245F0877F7C}"/>
              </a:ext>
            </a:extLst>
          </p:cNvPr>
          <p:cNvPicPr>
            <a:picLocks noChangeAspect="1"/>
          </p:cNvPicPr>
          <p:nvPr/>
        </p:nvPicPr>
        <p:blipFill>
          <a:blip r:embed="rId3"/>
          <a:stretch>
            <a:fillRect/>
          </a:stretch>
        </p:blipFill>
        <p:spPr>
          <a:xfrm>
            <a:off x="3773107" y="2781265"/>
            <a:ext cx="3338309" cy="2293922"/>
          </a:xfrm>
          <a:prstGeom prst="rect">
            <a:avLst/>
          </a:prstGeom>
          <a:ln>
            <a:solidFill>
              <a:schemeClr val="tx1"/>
            </a:solidFill>
          </a:ln>
        </p:spPr>
      </p:pic>
      <p:pic>
        <p:nvPicPr>
          <p:cNvPr id="4" name="Picture 3">
            <a:extLst>
              <a:ext uri="{FF2B5EF4-FFF2-40B4-BE49-F238E27FC236}">
                <a16:creationId xmlns:a16="http://schemas.microsoft.com/office/drawing/2014/main" id="{67ED1B46-F475-8004-282E-CDE8474644AB}"/>
              </a:ext>
            </a:extLst>
          </p:cNvPr>
          <p:cNvPicPr>
            <a:picLocks noChangeAspect="1"/>
          </p:cNvPicPr>
          <p:nvPr/>
        </p:nvPicPr>
        <p:blipFill>
          <a:blip r:embed="rId4"/>
          <a:stretch>
            <a:fillRect/>
          </a:stretch>
        </p:blipFill>
        <p:spPr>
          <a:xfrm>
            <a:off x="644458" y="2026443"/>
            <a:ext cx="6941243" cy="754822"/>
          </a:xfrm>
          <a:prstGeom prst="rect">
            <a:avLst/>
          </a:prstGeom>
        </p:spPr>
      </p:pic>
      <p:cxnSp>
        <p:nvCxnSpPr>
          <p:cNvPr id="14" name="Straight Arrow Connector 13">
            <a:extLst>
              <a:ext uri="{FF2B5EF4-FFF2-40B4-BE49-F238E27FC236}">
                <a16:creationId xmlns:a16="http://schemas.microsoft.com/office/drawing/2014/main" id="{6D836C56-49AC-118E-E3DA-0B7C62E35655}"/>
              </a:ext>
            </a:extLst>
          </p:cNvPr>
          <p:cNvCxnSpPr>
            <a:cxnSpLocks/>
          </p:cNvCxnSpPr>
          <p:nvPr/>
        </p:nvCxnSpPr>
        <p:spPr>
          <a:xfrm flipV="1">
            <a:off x="4815199" y="3726981"/>
            <a:ext cx="1642316" cy="57574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B7A846-FF80-8DE7-1425-69809666CE6D}"/>
              </a:ext>
            </a:extLst>
          </p:cNvPr>
          <p:cNvCxnSpPr>
            <a:cxnSpLocks/>
          </p:cNvCxnSpPr>
          <p:nvPr/>
        </p:nvCxnSpPr>
        <p:spPr>
          <a:xfrm flipV="1">
            <a:off x="1383600" y="3122562"/>
            <a:ext cx="663139" cy="17797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1FA11B-8049-0046-EC23-C8E41D3DA7BD}"/>
              </a:ext>
            </a:extLst>
          </p:cNvPr>
          <p:cNvCxnSpPr>
            <a:cxnSpLocks/>
          </p:cNvCxnSpPr>
          <p:nvPr/>
        </p:nvCxnSpPr>
        <p:spPr>
          <a:xfrm>
            <a:off x="2443315" y="3139946"/>
            <a:ext cx="606857"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2BF4B0F8-6C4F-8396-F2B2-C344886A23B8}"/>
              </a:ext>
            </a:extLst>
          </p:cNvPr>
          <p:cNvSpPr txBox="1">
            <a:spLocks/>
          </p:cNvSpPr>
          <p:nvPr/>
        </p:nvSpPr>
        <p:spPr>
          <a:xfrm>
            <a:off x="7178836" y="2818800"/>
            <a:ext cx="1584968" cy="132792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788" i="1" dirty="0">
                <a:solidFill>
                  <a:schemeClr val="tx1"/>
                </a:solidFill>
                <a:latin typeface="Segoe UI Semilight" panose="020B0402040204020203" pitchFamily="34" charset="0"/>
                <a:cs typeface="Segoe UI Semilight" panose="020B0402040204020203" pitchFamily="34" charset="0"/>
              </a:rPr>
              <a:t>Percent of thumbs up has trended to 90%+ over two months with the overall count increasing from 1.8k to 2.2k.</a:t>
            </a:r>
          </a:p>
          <a:p>
            <a:pPr marL="0" lvl="1" defTabSz="685775">
              <a:spcBef>
                <a:spcPts val="900"/>
              </a:spcBef>
              <a:defRPr/>
            </a:pPr>
            <a:r>
              <a:rPr lang="en-US" sz="788" i="1" dirty="0">
                <a:solidFill>
                  <a:schemeClr val="tx1"/>
                </a:solidFill>
                <a:latin typeface="Segoe UI Semilight" panose="020B0402040204020203" pitchFamily="34" charset="0"/>
                <a:cs typeface="Segoe UI Semilight" panose="020B0402040204020203" pitchFamily="34" charset="0"/>
              </a:rPr>
              <a:t>This increase in user-initiated thumbs up likely attributes to output validity, suggesting that as Case summary produces more reliably accurate output, user sentiment and usage should increase.</a:t>
            </a:r>
          </a:p>
        </p:txBody>
      </p:sp>
      <p:sp>
        <p:nvSpPr>
          <p:cNvPr id="2" name="TextBox 1">
            <a:extLst>
              <a:ext uri="{FF2B5EF4-FFF2-40B4-BE49-F238E27FC236}">
                <a16:creationId xmlns:a16="http://schemas.microsoft.com/office/drawing/2014/main" id="{A8C12B6D-79FB-985B-6473-E786A2CEF078}"/>
              </a:ext>
            </a:extLst>
          </p:cNvPr>
          <p:cNvSpPr txBox="1"/>
          <p:nvPr/>
        </p:nvSpPr>
        <p:spPr>
          <a:xfrm>
            <a:off x="562037" y="645402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
        <p:nvSpPr>
          <p:cNvPr id="9" name="Rectangle 8">
            <a:extLst>
              <a:ext uri="{FF2B5EF4-FFF2-40B4-BE49-F238E27FC236}">
                <a16:creationId xmlns:a16="http://schemas.microsoft.com/office/drawing/2014/main" id="{1D37CDFC-5DA3-3D0E-1F9B-FA42A9132EE4}"/>
              </a:ext>
            </a:extLst>
          </p:cNvPr>
          <p:cNvSpPr/>
          <p:nvPr/>
        </p:nvSpPr>
        <p:spPr>
          <a:xfrm>
            <a:off x="665658" y="2067723"/>
            <a:ext cx="2122757" cy="663480"/>
          </a:xfrm>
          <a:prstGeom prst="rect">
            <a:avLst/>
          </a:prstGeom>
          <a:solidFill>
            <a:srgbClr val="002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0" name="Rectangle 9">
            <a:extLst>
              <a:ext uri="{FF2B5EF4-FFF2-40B4-BE49-F238E27FC236}">
                <a16:creationId xmlns:a16="http://schemas.microsoft.com/office/drawing/2014/main" id="{F9FC9664-0618-7450-3539-8B46574F9537}"/>
              </a:ext>
            </a:extLst>
          </p:cNvPr>
          <p:cNvSpPr/>
          <p:nvPr/>
        </p:nvSpPr>
        <p:spPr>
          <a:xfrm>
            <a:off x="3309116" y="2254673"/>
            <a:ext cx="917444"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Rectangle 10">
            <a:extLst>
              <a:ext uri="{FF2B5EF4-FFF2-40B4-BE49-F238E27FC236}">
                <a16:creationId xmlns:a16="http://schemas.microsoft.com/office/drawing/2014/main" id="{13D663C1-BD70-C8BD-C6C6-19D3851FAC52}"/>
              </a:ext>
            </a:extLst>
          </p:cNvPr>
          <p:cNvSpPr/>
          <p:nvPr/>
        </p:nvSpPr>
        <p:spPr>
          <a:xfrm>
            <a:off x="5066796" y="2261341"/>
            <a:ext cx="917444"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3" name="Rectangle 12">
            <a:extLst>
              <a:ext uri="{FF2B5EF4-FFF2-40B4-BE49-F238E27FC236}">
                <a16:creationId xmlns:a16="http://schemas.microsoft.com/office/drawing/2014/main" id="{9B7E1444-E52E-0071-DCC7-C2C661B8DCE4}"/>
              </a:ext>
            </a:extLst>
          </p:cNvPr>
          <p:cNvSpPr/>
          <p:nvPr/>
        </p:nvSpPr>
        <p:spPr>
          <a:xfrm>
            <a:off x="6532880" y="2240087"/>
            <a:ext cx="1014217"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6" name="Title 21">
            <a:extLst>
              <a:ext uri="{FF2B5EF4-FFF2-40B4-BE49-F238E27FC236}">
                <a16:creationId xmlns:a16="http://schemas.microsoft.com/office/drawing/2014/main" id="{3F369335-493F-2034-6F6C-B55DAF4F0E79}"/>
              </a:ext>
            </a:extLst>
          </p:cNvPr>
          <p:cNvSpPr txBox="1">
            <a:spLocks/>
          </p:cNvSpPr>
          <p:nvPr/>
        </p:nvSpPr>
        <p:spPr>
          <a:xfrm>
            <a:off x="444572" y="656059"/>
            <a:ext cx="7886700" cy="48474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dirty="0">
                <a:solidFill>
                  <a:prstClr val="black">
                    <a:lumMod val="95000"/>
                    <a:lumOff val="5000"/>
                  </a:prstClr>
                </a:solidFill>
                <a:latin typeface="Segoe UI" panose="020B0502040204020203" pitchFamily="34" charset="0"/>
                <a:ea typeface="+mn-ea"/>
                <a:cs typeface="Segoe UI" panose="020B0502040204020203" pitchFamily="34" charset="0"/>
              </a:rPr>
              <a:t>A positive thumbs up trend with Case Summary is likely attributed to output validity and reliability</a:t>
            </a:r>
          </a:p>
        </p:txBody>
      </p:sp>
      <p:sp>
        <p:nvSpPr>
          <p:cNvPr id="22" name="Rectangle 21">
            <a:extLst>
              <a:ext uri="{FF2B5EF4-FFF2-40B4-BE49-F238E27FC236}">
                <a16:creationId xmlns:a16="http://schemas.microsoft.com/office/drawing/2014/main" id="{EBAB912B-6ADB-1B74-1B11-BEE5EEAE3037}"/>
              </a:ext>
            </a:extLst>
          </p:cNvPr>
          <p:cNvSpPr/>
          <p:nvPr/>
        </p:nvSpPr>
        <p:spPr>
          <a:xfrm>
            <a:off x="4483917" y="4976415"/>
            <a:ext cx="2320108" cy="811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3" name="Rectangle 22">
            <a:extLst>
              <a:ext uri="{FF2B5EF4-FFF2-40B4-BE49-F238E27FC236}">
                <a16:creationId xmlns:a16="http://schemas.microsoft.com/office/drawing/2014/main" id="{2F3F4D5D-08FA-75C5-DBCA-1E98D059172F}"/>
              </a:ext>
            </a:extLst>
          </p:cNvPr>
          <p:cNvSpPr/>
          <p:nvPr/>
        </p:nvSpPr>
        <p:spPr>
          <a:xfrm>
            <a:off x="1290756" y="4919096"/>
            <a:ext cx="2083201" cy="811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2978377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0EE120-1FCE-55D7-944E-9FE74F8BE286}"/>
              </a:ext>
            </a:extLst>
          </p:cNvPr>
          <p:cNvSpPr/>
          <p:nvPr/>
        </p:nvSpPr>
        <p:spPr>
          <a:xfrm>
            <a:off x="3321709" y="3439213"/>
            <a:ext cx="5574730" cy="2404725"/>
          </a:xfrm>
          <a:prstGeom prst="rect">
            <a:avLst/>
          </a:prstGeom>
          <a:solidFill>
            <a:schemeClr val="bg1">
              <a:lumMod val="85000"/>
            </a:schemeClr>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15AFEF45-1821-8CE7-A642-00BFB2B63548}"/>
              </a:ext>
            </a:extLst>
          </p:cNvPr>
          <p:cNvSpPr/>
          <p:nvPr/>
        </p:nvSpPr>
        <p:spPr>
          <a:xfrm>
            <a:off x="351083" y="1919952"/>
            <a:ext cx="5574730" cy="3923985"/>
          </a:xfrm>
          <a:prstGeom prst="rect">
            <a:avLst/>
          </a:prstGeom>
          <a:solidFill>
            <a:schemeClr val="bg1">
              <a:lumMod val="85000"/>
            </a:schemeClr>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8CAC6C40-0FAD-C19D-915D-57C6D8ED24F5}"/>
              </a:ext>
            </a:extLst>
          </p:cNvPr>
          <p:cNvPicPr>
            <a:picLocks noChangeAspect="1"/>
          </p:cNvPicPr>
          <p:nvPr/>
        </p:nvPicPr>
        <p:blipFill>
          <a:blip r:embed="rId2"/>
          <a:stretch>
            <a:fillRect/>
          </a:stretch>
        </p:blipFill>
        <p:spPr>
          <a:xfrm>
            <a:off x="480172" y="2762251"/>
            <a:ext cx="3742912" cy="2441257"/>
          </a:xfrm>
          <a:prstGeom prst="rect">
            <a:avLst/>
          </a:prstGeom>
        </p:spPr>
      </p:pic>
      <p:grpSp>
        <p:nvGrpSpPr>
          <p:cNvPr id="3" name="Group 2">
            <a:extLst>
              <a:ext uri="{FF2B5EF4-FFF2-40B4-BE49-F238E27FC236}">
                <a16:creationId xmlns:a16="http://schemas.microsoft.com/office/drawing/2014/main" id="{302978A6-361B-31EE-F2B1-D42104B86842}"/>
              </a:ext>
            </a:extLst>
          </p:cNvPr>
          <p:cNvGrpSpPr/>
          <p:nvPr/>
        </p:nvGrpSpPr>
        <p:grpSpPr>
          <a:xfrm>
            <a:off x="6622040" y="2788707"/>
            <a:ext cx="2163419" cy="505849"/>
            <a:chOff x="792479" y="2251871"/>
            <a:chExt cx="3234920" cy="989169"/>
          </a:xfrm>
          <a:effectLst>
            <a:outerShdw blurRad="50800" dist="38100" dir="2700000" algn="tl" rotWithShape="0">
              <a:prstClr val="black">
                <a:alpha val="40000"/>
              </a:prstClr>
            </a:outerShdw>
          </a:effectLst>
        </p:grpSpPr>
        <p:sp>
          <p:nvSpPr>
            <p:cNvPr id="5" name="Rectangle: Rounded Corners 4">
              <a:extLst>
                <a:ext uri="{FF2B5EF4-FFF2-40B4-BE49-F238E27FC236}">
                  <a16:creationId xmlns:a16="http://schemas.microsoft.com/office/drawing/2014/main" id="{F9DBE74F-7AC6-7052-1ADC-39290560B6EE}"/>
                </a:ext>
              </a:extLst>
            </p:cNvPr>
            <p:cNvSpPr/>
            <p:nvPr/>
          </p:nvSpPr>
          <p:spPr>
            <a:xfrm>
              <a:off x="792479" y="2251871"/>
              <a:ext cx="3234920" cy="989169"/>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8" name="Text Placeholder 7">
              <a:extLst>
                <a:ext uri="{FF2B5EF4-FFF2-40B4-BE49-F238E27FC236}">
                  <a16:creationId xmlns:a16="http://schemas.microsoft.com/office/drawing/2014/main" id="{1510A75D-ECBB-9E35-DC1B-093AB787864C}"/>
                </a:ext>
              </a:extLst>
            </p:cNvPr>
            <p:cNvSpPr txBox="1">
              <a:spLocks/>
            </p:cNvSpPr>
            <p:nvPr/>
          </p:nvSpPr>
          <p:spPr>
            <a:xfrm>
              <a:off x="1115893" y="2515041"/>
              <a:ext cx="2718066" cy="541661"/>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“Email creation is time-saving when working cases.”</a:t>
              </a:r>
            </a:p>
          </p:txBody>
        </p:sp>
      </p:grpSp>
      <p:grpSp>
        <p:nvGrpSpPr>
          <p:cNvPr id="12" name="Group 11">
            <a:extLst>
              <a:ext uri="{FF2B5EF4-FFF2-40B4-BE49-F238E27FC236}">
                <a16:creationId xmlns:a16="http://schemas.microsoft.com/office/drawing/2014/main" id="{E9EB8911-0B96-6AE9-4992-9CBF8B75307A}"/>
              </a:ext>
            </a:extLst>
          </p:cNvPr>
          <p:cNvGrpSpPr/>
          <p:nvPr/>
        </p:nvGrpSpPr>
        <p:grpSpPr>
          <a:xfrm>
            <a:off x="6622040" y="2157305"/>
            <a:ext cx="2163419" cy="499442"/>
            <a:chOff x="792479" y="2251871"/>
            <a:chExt cx="3234920" cy="1128471"/>
          </a:xfrm>
          <a:effectLst>
            <a:outerShdw blurRad="50800" dist="38100" dir="2700000" algn="tl" rotWithShape="0">
              <a:prstClr val="black">
                <a:alpha val="40000"/>
              </a:prstClr>
            </a:outerShdw>
          </a:effectLst>
        </p:grpSpPr>
        <p:sp>
          <p:nvSpPr>
            <p:cNvPr id="13" name="Rectangle: Rounded Corners 12">
              <a:extLst>
                <a:ext uri="{FF2B5EF4-FFF2-40B4-BE49-F238E27FC236}">
                  <a16:creationId xmlns:a16="http://schemas.microsoft.com/office/drawing/2014/main" id="{007A1638-4EF0-6DA1-11D7-D4D21F0704CD}"/>
                </a:ext>
              </a:extLst>
            </p:cNvPr>
            <p:cNvSpPr/>
            <p:nvPr/>
          </p:nvSpPr>
          <p:spPr>
            <a:xfrm>
              <a:off x="792479" y="2251871"/>
              <a:ext cx="3234920" cy="1128471"/>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14" name="Text Placeholder 7">
              <a:extLst>
                <a:ext uri="{FF2B5EF4-FFF2-40B4-BE49-F238E27FC236}">
                  <a16:creationId xmlns:a16="http://schemas.microsoft.com/office/drawing/2014/main" id="{AFD3CF2A-2E07-9FE2-5C31-63155B44ABDC}"/>
                </a:ext>
              </a:extLst>
            </p:cNvPr>
            <p:cNvSpPr txBox="1">
              <a:spLocks/>
            </p:cNvSpPr>
            <p:nvPr/>
          </p:nvSpPr>
          <p:spPr>
            <a:xfrm>
              <a:off x="1115893" y="2517717"/>
              <a:ext cx="2630342" cy="625869"/>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“All in all, Copilot makes writing emails faster.”</a:t>
              </a:r>
            </a:p>
          </p:txBody>
        </p:sp>
      </p:grpSp>
      <p:sp>
        <p:nvSpPr>
          <p:cNvPr id="16" name="Text Placeholder 7">
            <a:extLst>
              <a:ext uri="{FF2B5EF4-FFF2-40B4-BE49-F238E27FC236}">
                <a16:creationId xmlns:a16="http://schemas.microsoft.com/office/drawing/2014/main" id="{84C7D591-E475-6225-1CEA-D99B4AA9690E}"/>
              </a:ext>
            </a:extLst>
          </p:cNvPr>
          <p:cNvSpPr txBox="1">
            <a:spLocks/>
          </p:cNvSpPr>
          <p:nvPr/>
        </p:nvSpPr>
        <p:spPr>
          <a:xfrm>
            <a:off x="797576" y="2296212"/>
            <a:ext cx="2122758" cy="276999"/>
          </a:xfrm>
          <a:prstGeom prst="rect">
            <a:avLst/>
          </a:prstGeom>
          <a:effectLst/>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900">
                <a:latin typeface="Segoe UI Semibold" panose="020B0702040204020203" pitchFamily="34" charset="0"/>
                <a:cs typeface="Segoe UI Semibold" panose="020B0702040204020203" pitchFamily="34" charset="0"/>
              </a:rPr>
              <a:t>Leveraging Copilot to co-author emails saves time and minimizes user input</a:t>
            </a:r>
          </a:p>
        </p:txBody>
      </p:sp>
      <p:pic>
        <p:nvPicPr>
          <p:cNvPr id="19" name="Picture 18">
            <a:extLst>
              <a:ext uri="{FF2B5EF4-FFF2-40B4-BE49-F238E27FC236}">
                <a16:creationId xmlns:a16="http://schemas.microsoft.com/office/drawing/2014/main" id="{5F2EEE1A-E4AC-AED2-0D3A-6AF94720D98B}"/>
              </a:ext>
            </a:extLst>
          </p:cNvPr>
          <p:cNvPicPr>
            <a:picLocks noChangeAspect="1"/>
          </p:cNvPicPr>
          <p:nvPr/>
        </p:nvPicPr>
        <p:blipFill rotWithShape="1">
          <a:blip r:embed="rId3"/>
          <a:srcRect r="17332"/>
          <a:stretch/>
        </p:blipFill>
        <p:spPr>
          <a:xfrm>
            <a:off x="459028" y="2063994"/>
            <a:ext cx="5313348" cy="682072"/>
          </a:xfrm>
          <a:prstGeom prst="rect">
            <a:avLst/>
          </a:prstGeom>
        </p:spPr>
      </p:pic>
      <p:grpSp>
        <p:nvGrpSpPr>
          <p:cNvPr id="85" name="Group 84">
            <a:extLst>
              <a:ext uri="{FF2B5EF4-FFF2-40B4-BE49-F238E27FC236}">
                <a16:creationId xmlns:a16="http://schemas.microsoft.com/office/drawing/2014/main" id="{A7652A85-FE74-3BFB-A563-1C3BDEB9FD41}"/>
              </a:ext>
            </a:extLst>
          </p:cNvPr>
          <p:cNvGrpSpPr/>
          <p:nvPr/>
        </p:nvGrpSpPr>
        <p:grpSpPr>
          <a:xfrm>
            <a:off x="6285256" y="2805535"/>
            <a:ext cx="472190" cy="472190"/>
            <a:chOff x="8356445" y="2915071"/>
            <a:chExt cx="629587" cy="629587"/>
          </a:xfrm>
        </p:grpSpPr>
        <p:sp>
          <p:nvSpPr>
            <p:cNvPr id="66" name="Oval 65">
              <a:extLst>
                <a:ext uri="{FF2B5EF4-FFF2-40B4-BE49-F238E27FC236}">
                  <a16:creationId xmlns:a16="http://schemas.microsoft.com/office/drawing/2014/main" id="{B943A78F-2992-5721-E925-4FEE7E96D55D}"/>
                </a:ext>
              </a:extLst>
            </p:cNvPr>
            <p:cNvSpPr/>
            <p:nvPr/>
          </p:nvSpPr>
          <p:spPr>
            <a:xfrm flipH="1">
              <a:off x="8356445" y="2915071"/>
              <a:ext cx="629587" cy="629587"/>
            </a:xfrm>
            <a:prstGeom prst="ellipse">
              <a:avLst/>
            </a:prstGeom>
            <a:solidFill>
              <a:srgbClr val="A9A9A9"/>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67" name="Picture 66" descr="A person with red hair and beard&#10;&#10;Description automatically generated with medium confidence">
              <a:extLst>
                <a:ext uri="{FF2B5EF4-FFF2-40B4-BE49-F238E27FC236}">
                  <a16:creationId xmlns:a16="http://schemas.microsoft.com/office/drawing/2014/main" id="{09DE92CF-CFDF-E654-77D0-DAE155EE5F47}"/>
                </a:ext>
              </a:extLst>
            </p:cNvPr>
            <p:cNvPicPr>
              <a:picLocks noChangeAspect="1"/>
            </p:cNvPicPr>
            <p:nvPr/>
          </p:nvPicPr>
          <p:blipFill>
            <a:blip r:embed="rId4"/>
            <a:stretch>
              <a:fillRect/>
            </a:stretch>
          </p:blipFill>
          <p:spPr>
            <a:xfrm flipH="1">
              <a:off x="8368825" y="2930490"/>
              <a:ext cx="604829" cy="604829"/>
            </a:xfrm>
            <a:prstGeom prst="rect">
              <a:avLst/>
            </a:prstGeom>
            <a:effectLst>
              <a:outerShdw blurRad="127000" dist="25400" dir="5400000" algn="t" rotWithShape="0">
                <a:srgbClr val="7030A0">
                  <a:alpha val="15000"/>
                </a:srgbClr>
              </a:outerShdw>
            </a:effectLst>
          </p:spPr>
        </p:pic>
      </p:grpSp>
      <p:grpSp>
        <p:nvGrpSpPr>
          <p:cNvPr id="84" name="Group 83">
            <a:extLst>
              <a:ext uri="{FF2B5EF4-FFF2-40B4-BE49-F238E27FC236}">
                <a16:creationId xmlns:a16="http://schemas.microsoft.com/office/drawing/2014/main" id="{88CE8040-8E87-141B-E637-25CAD5F5854C}"/>
              </a:ext>
            </a:extLst>
          </p:cNvPr>
          <p:cNvGrpSpPr/>
          <p:nvPr/>
        </p:nvGrpSpPr>
        <p:grpSpPr>
          <a:xfrm>
            <a:off x="6275972" y="2171857"/>
            <a:ext cx="472190" cy="472190"/>
            <a:chOff x="8367962" y="1819561"/>
            <a:chExt cx="629587" cy="629587"/>
          </a:xfrm>
        </p:grpSpPr>
        <p:sp>
          <p:nvSpPr>
            <p:cNvPr id="70" name="Oval 69">
              <a:extLst>
                <a:ext uri="{FF2B5EF4-FFF2-40B4-BE49-F238E27FC236}">
                  <a16:creationId xmlns:a16="http://schemas.microsoft.com/office/drawing/2014/main" id="{64FA2641-C6D8-9B1E-D0A2-36FFD3D15B0B}"/>
                </a:ext>
              </a:extLst>
            </p:cNvPr>
            <p:cNvSpPr/>
            <p:nvPr/>
          </p:nvSpPr>
          <p:spPr>
            <a:xfrm flipH="1">
              <a:off x="8367962" y="1819561"/>
              <a:ext cx="629587" cy="629587"/>
            </a:xfrm>
            <a:prstGeom prst="ellipse">
              <a:avLst/>
            </a:prstGeom>
            <a:solidFill>
              <a:srgbClr val="ED1D1D"/>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71" name="Picture 70" descr="A person with blue hair&#10;&#10;Description automatically generated with medium confidence">
              <a:extLst>
                <a:ext uri="{FF2B5EF4-FFF2-40B4-BE49-F238E27FC236}">
                  <a16:creationId xmlns:a16="http://schemas.microsoft.com/office/drawing/2014/main" id="{C2C2CEB3-6203-8AF0-A1FB-F56DD9D51996}"/>
                </a:ext>
              </a:extLst>
            </p:cNvPr>
            <p:cNvPicPr>
              <a:picLocks noChangeAspect="1"/>
            </p:cNvPicPr>
            <p:nvPr/>
          </p:nvPicPr>
          <p:blipFill>
            <a:blip r:embed="rId5"/>
            <a:stretch>
              <a:fillRect/>
            </a:stretch>
          </p:blipFill>
          <p:spPr>
            <a:xfrm flipH="1">
              <a:off x="8380341" y="1844319"/>
              <a:ext cx="604829" cy="604829"/>
            </a:xfrm>
            <a:prstGeom prst="rect">
              <a:avLst/>
            </a:prstGeom>
            <a:effectLst>
              <a:outerShdw blurRad="127000" dist="25400" dir="5400000" algn="t" rotWithShape="0">
                <a:srgbClr val="7030A0">
                  <a:alpha val="15000"/>
                </a:srgbClr>
              </a:outerShdw>
            </a:effectLst>
          </p:spPr>
        </p:pic>
      </p:grpSp>
      <p:pic>
        <p:nvPicPr>
          <p:cNvPr id="75" name="Picture 74">
            <a:extLst>
              <a:ext uri="{FF2B5EF4-FFF2-40B4-BE49-F238E27FC236}">
                <a16:creationId xmlns:a16="http://schemas.microsoft.com/office/drawing/2014/main" id="{F9C3E5DA-2F52-4422-8BAB-EB149DA0EEC4}"/>
              </a:ext>
            </a:extLst>
          </p:cNvPr>
          <p:cNvPicPr>
            <a:picLocks noChangeAspect="1"/>
          </p:cNvPicPr>
          <p:nvPr/>
        </p:nvPicPr>
        <p:blipFill>
          <a:blip r:embed="rId6"/>
          <a:stretch>
            <a:fillRect/>
          </a:stretch>
        </p:blipFill>
        <p:spPr>
          <a:xfrm>
            <a:off x="4220524" y="2767014"/>
            <a:ext cx="1557146" cy="1162049"/>
          </a:xfrm>
          <a:prstGeom prst="rect">
            <a:avLst/>
          </a:prstGeom>
        </p:spPr>
      </p:pic>
      <p:cxnSp>
        <p:nvCxnSpPr>
          <p:cNvPr id="76" name="Straight Arrow Connector 75">
            <a:extLst>
              <a:ext uri="{FF2B5EF4-FFF2-40B4-BE49-F238E27FC236}">
                <a16:creationId xmlns:a16="http://schemas.microsoft.com/office/drawing/2014/main" id="{3B60A668-5071-E70C-3022-766D109C536A}"/>
              </a:ext>
            </a:extLst>
          </p:cNvPr>
          <p:cNvCxnSpPr>
            <a:cxnSpLocks/>
          </p:cNvCxnSpPr>
          <p:nvPr/>
        </p:nvCxnSpPr>
        <p:spPr>
          <a:xfrm flipH="1">
            <a:off x="4129812" y="4070845"/>
            <a:ext cx="1277692" cy="0"/>
          </a:xfrm>
          <a:prstGeom prst="straightConnector1">
            <a:avLst/>
          </a:prstGeom>
          <a:ln w="28575">
            <a:solidFill>
              <a:srgbClr val="8DE971"/>
            </a:solidFill>
            <a:tailEnd type="triangle"/>
          </a:ln>
        </p:spPr>
        <p:style>
          <a:lnRef idx="1">
            <a:schemeClr val="accent1"/>
          </a:lnRef>
          <a:fillRef idx="0">
            <a:schemeClr val="accent1"/>
          </a:fillRef>
          <a:effectRef idx="0">
            <a:schemeClr val="accent1"/>
          </a:effectRef>
          <a:fontRef idx="minor">
            <a:schemeClr val="tx1"/>
          </a:fontRef>
        </p:style>
      </p:cxnSp>
      <p:sp>
        <p:nvSpPr>
          <p:cNvPr id="77" name="Text Placeholder 7">
            <a:extLst>
              <a:ext uri="{FF2B5EF4-FFF2-40B4-BE49-F238E27FC236}">
                <a16:creationId xmlns:a16="http://schemas.microsoft.com/office/drawing/2014/main" id="{A082B492-AC0C-CD33-5187-6139CDA92736}"/>
              </a:ext>
            </a:extLst>
          </p:cNvPr>
          <p:cNvSpPr txBox="1">
            <a:spLocks/>
          </p:cNvSpPr>
          <p:nvPr/>
        </p:nvSpPr>
        <p:spPr>
          <a:xfrm>
            <a:off x="4289954" y="4096163"/>
            <a:ext cx="1261929" cy="606256"/>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788" i="1">
                <a:solidFill>
                  <a:schemeClr val="tx1"/>
                </a:solidFill>
                <a:latin typeface="Segoe UI Semilight" panose="020B0402040204020203" pitchFamily="34" charset="0"/>
                <a:cs typeface="Segoe UI Semilight" panose="020B0402040204020203" pitchFamily="34" charset="0"/>
              </a:rPr>
              <a:t>The lack of human touch/ personalization to Email Assist output contributes to stable usage (with mild decreases).</a:t>
            </a:r>
          </a:p>
        </p:txBody>
      </p:sp>
      <p:grpSp>
        <p:nvGrpSpPr>
          <p:cNvPr id="80" name="Group 79">
            <a:extLst>
              <a:ext uri="{FF2B5EF4-FFF2-40B4-BE49-F238E27FC236}">
                <a16:creationId xmlns:a16="http://schemas.microsoft.com/office/drawing/2014/main" id="{66240421-9CE5-5BCE-6DBA-B416B652DA20}"/>
              </a:ext>
            </a:extLst>
          </p:cNvPr>
          <p:cNvGrpSpPr/>
          <p:nvPr/>
        </p:nvGrpSpPr>
        <p:grpSpPr>
          <a:xfrm>
            <a:off x="6067413" y="3580275"/>
            <a:ext cx="2718046" cy="2077570"/>
            <a:chOff x="612037" y="2443490"/>
            <a:chExt cx="3332102" cy="2510283"/>
          </a:xfrm>
        </p:grpSpPr>
        <p:pic>
          <p:nvPicPr>
            <p:cNvPr id="81" name="Picture 80">
              <a:extLst>
                <a:ext uri="{FF2B5EF4-FFF2-40B4-BE49-F238E27FC236}">
                  <a16:creationId xmlns:a16="http://schemas.microsoft.com/office/drawing/2014/main" id="{87AEE59C-0D5C-C5F8-3DB0-01241016575C}"/>
                </a:ext>
              </a:extLst>
            </p:cNvPr>
            <p:cNvPicPr>
              <a:picLocks noChangeAspect="1"/>
            </p:cNvPicPr>
            <p:nvPr/>
          </p:nvPicPr>
          <p:blipFill>
            <a:blip r:embed="rId7"/>
            <a:stretch>
              <a:fillRect/>
            </a:stretch>
          </p:blipFill>
          <p:spPr>
            <a:xfrm>
              <a:off x="612037" y="2443490"/>
              <a:ext cx="3332102" cy="2510283"/>
            </a:xfrm>
            <a:prstGeom prst="rect">
              <a:avLst/>
            </a:prstGeom>
          </p:spPr>
        </p:pic>
        <p:cxnSp>
          <p:nvCxnSpPr>
            <p:cNvPr id="82" name="Straight Arrow Connector 81">
              <a:extLst>
                <a:ext uri="{FF2B5EF4-FFF2-40B4-BE49-F238E27FC236}">
                  <a16:creationId xmlns:a16="http://schemas.microsoft.com/office/drawing/2014/main" id="{CB77CC77-EF77-1556-F57A-9CC37FFF9A47}"/>
                </a:ext>
              </a:extLst>
            </p:cNvPr>
            <p:cNvCxnSpPr>
              <a:cxnSpLocks/>
            </p:cNvCxnSpPr>
            <p:nvPr/>
          </p:nvCxnSpPr>
          <p:spPr>
            <a:xfrm flipV="1">
              <a:off x="1182712" y="3499659"/>
              <a:ext cx="2190750" cy="22661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Text Placeholder 7">
            <a:extLst>
              <a:ext uri="{FF2B5EF4-FFF2-40B4-BE49-F238E27FC236}">
                <a16:creationId xmlns:a16="http://schemas.microsoft.com/office/drawing/2014/main" id="{00A7430D-4349-FA52-3ACA-167C505ABC04}"/>
              </a:ext>
            </a:extLst>
          </p:cNvPr>
          <p:cNvSpPr txBox="1">
            <a:spLocks/>
          </p:cNvSpPr>
          <p:nvPr/>
        </p:nvSpPr>
        <p:spPr>
          <a:xfrm>
            <a:off x="4536672" y="5113951"/>
            <a:ext cx="1316446" cy="48500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788" i="1" dirty="0">
                <a:solidFill>
                  <a:schemeClr val="tx1"/>
                </a:solidFill>
                <a:latin typeface="Segoe UI Semilight" panose="020B0402040204020203" pitchFamily="34" charset="0"/>
                <a:cs typeface="Segoe UI Semilight" panose="020B0402040204020203" pitchFamily="34" charset="0"/>
              </a:rPr>
              <a:t>Despite not being immense growth, user sentiment around Email Assist output validity has continued to rise.</a:t>
            </a:r>
          </a:p>
        </p:txBody>
      </p:sp>
      <p:cxnSp>
        <p:nvCxnSpPr>
          <p:cNvPr id="87" name="Straight Arrow Connector 86">
            <a:extLst>
              <a:ext uri="{FF2B5EF4-FFF2-40B4-BE49-F238E27FC236}">
                <a16:creationId xmlns:a16="http://schemas.microsoft.com/office/drawing/2014/main" id="{E67FE19E-AE0F-6EBC-5717-D1B0EBC3AC99}"/>
              </a:ext>
            </a:extLst>
          </p:cNvPr>
          <p:cNvCxnSpPr>
            <a:cxnSpLocks/>
          </p:cNvCxnSpPr>
          <p:nvPr/>
        </p:nvCxnSpPr>
        <p:spPr>
          <a:xfrm>
            <a:off x="4536672" y="5107323"/>
            <a:ext cx="1794318" cy="0"/>
          </a:xfrm>
          <a:prstGeom prst="straightConnector1">
            <a:avLst/>
          </a:prstGeom>
          <a:ln w="28575">
            <a:solidFill>
              <a:srgbClr val="C03BC4"/>
            </a:solidFill>
            <a:tailEnd type="triangle"/>
          </a:ln>
        </p:spPr>
        <p:style>
          <a:lnRef idx="1">
            <a:schemeClr val="accent1"/>
          </a:lnRef>
          <a:fillRef idx="0">
            <a:schemeClr val="accent1"/>
          </a:fillRef>
          <a:effectRef idx="0">
            <a:schemeClr val="accent1"/>
          </a:effectRef>
          <a:fontRef idx="minor">
            <a:schemeClr val="tx1"/>
          </a:fontRef>
        </p:style>
      </p:cxnSp>
      <p:sp>
        <p:nvSpPr>
          <p:cNvPr id="6" name="Title 21">
            <a:extLst>
              <a:ext uri="{FF2B5EF4-FFF2-40B4-BE49-F238E27FC236}">
                <a16:creationId xmlns:a16="http://schemas.microsoft.com/office/drawing/2014/main" id="{F72C3AC7-8D6A-9F41-45E2-BEE29F0FEECD}"/>
              </a:ext>
            </a:extLst>
          </p:cNvPr>
          <p:cNvSpPr txBox="1">
            <a:spLocks/>
          </p:cNvSpPr>
          <p:nvPr/>
        </p:nvSpPr>
        <p:spPr>
          <a:xfrm>
            <a:off x="444571" y="656059"/>
            <a:ext cx="8340887" cy="48474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dirty="0">
                <a:latin typeface="Segoe UI" panose="020B0502040204020203" pitchFamily="34" charset="0"/>
                <a:ea typeface="+mn-ea"/>
                <a:cs typeface="Segoe UI" panose="020B0502040204020203" pitchFamily="34" charset="0"/>
              </a:rPr>
              <a:t>Despite low usage, users find Email Assist useful and provided positive feedback as co-authoring emails saves time and minimizes user input </a:t>
            </a:r>
          </a:p>
        </p:txBody>
      </p:sp>
      <p:sp>
        <p:nvSpPr>
          <p:cNvPr id="17" name="Rectangle 16">
            <a:extLst>
              <a:ext uri="{FF2B5EF4-FFF2-40B4-BE49-F238E27FC236}">
                <a16:creationId xmlns:a16="http://schemas.microsoft.com/office/drawing/2014/main" id="{615979DF-3BA9-4A98-8F03-99E416EC5647}"/>
              </a:ext>
            </a:extLst>
          </p:cNvPr>
          <p:cNvSpPr/>
          <p:nvPr/>
        </p:nvSpPr>
        <p:spPr>
          <a:xfrm>
            <a:off x="480173" y="2142141"/>
            <a:ext cx="1844330" cy="545749"/>
          </a:xfrm>
          <a:prstGeom prst="rect">
            <a:avLst/>
          </a:prstGeom>
          <a:solidFill>
            <a:srgbClr val="002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8" name="Rectangle 17">
            <a:extLst>
              <a:ext uri="{FF2B5EF4-FFF2-40B4-BE49-F238E27FC236}">
                <a16:creationId xmlns:a16="http://schemas.microsoft.com/office/drawing/2014/main" id="{EB33EF12-E78F-A3A6-205C-B60D56D909F2}"/>
              </a:ext>
            </a:extLst>
          </p:cNvPr>
          <p:cNvSpPr/>
          <p:nvPr/>
        </p:nvSpPr>
        <p:spPr>
          <a:xfrm>
            <a:off x="2732017" y="2275247"/>
            <a:ext cx="754983"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0" name="Rectangle 19">
            <a:extLst>
              <a:ext uri="{FF2B5EF4-FFF2-40B4-BE49-F238E27FC236}">
                <a16:creationId xmlns:a16="http://schemas.microsoft.com/office/drawing/2014/main" id="{5E46911E-7767-92A8-2868-22046C3BA652}"/>
              </a:ext>
            </a:extLst>
          </p:cNvPr>
          <p:cNvSpPr/>
          <p:nvPr/>
        </p:nvSpPr>
        <p:spPr>
          <a:xfrm>
            <a:off x="3840579" y="2292038"/>
            <a:ext cx="754983"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3" name="Rectangle 22">
            <a:extLst>
              <a:ext uri="{FF2B5EF4-FFF2-40B4-BE49-F238E27FC236}">
                <a16:creationId xmlns:a16="http://schemas.microsoft.com/office/drawing/2014/main" id="{1F340D5B-F78B-E974-FB59-A90F389A7E4D}"/>
              </a:ext>
            </a:extLst>
          </p:cNvPr>
          <p:cNvSpPr/>
          <p:nvPr/>
        </p:nvSpPr>
        <p:spPr>
          <a:xfrm>
            <a:off x="4913686" y="2260661"/>
            <a:ext cx="638197"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4" name="Rectangle 23">
            <a:extLst>
              <a:ext uri="{FF2B5EF4-FFF2-40B4-BE49-F238E27FC236}">
                <a16:creationId xmlns:a16="http://schemas.microsoft.com/office/drawing/2014/main" id="{4F4AC3D8-6945-4FBC-78A4-B4DDC3A5D234}"/>
              </a:ext>
            </a:extLst>
          </p:cNvPr>
          <p:cNvSpPr/>
          <p:nvPr/>
        </p:nvSpPr>
        <p:spPr>
          <a:xfrm>
            <a:off x="4316199" y="3728112"/>
            <a:ext cx="1109327" cy="1523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5" name="Rectangle 24">
            <a:extLst>
              <a:ext uri="{FF2B5EF4-FFF2-40B4-BE49-F238E27FC236}">
                <a16:creationId xmlns:a16="http://schemas.microsoft.com/office/drawing/2014/main" id="{A0F1AC18-111F-2226-335A-6405BA45F874}"/>
              </a:ext>
            </a:extLst>
          </p:cNvPr>
          <p:cNvSpPr/>
          <p:nvPr/>
        </p:nvSpPr>
        <p:spPr>
          <a:xfrm>
            <a:off x="4295584" y="2949535"/>
            <a:ext cx="1109327" cy="643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6" name="Rectangle 25">
            <a:extLst>
              <a:ext uri="{FF2B5EF4-FFF2-40B4-BE49-F238E27FC236}">
                <a16:creationId xmlns:a16="http://schemas.microsoft.com/office/drawing/2014/main" id="{AA0211CB-1C66-61F9-7AFF-1ADD4DEA1950}"/>
              </a:ext>
            </a:extLst>
          </p:cNvPr>
          <p:cNvSpPr/>
          <p:nvPr/>
        </p:nvSpPr>
        <p:spPr>
          <a:xfrm>
            <a:off x="6622039" y="5511831"/>
            <a:ext cx="2083201" cy="811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7" name="Rectangle 26">
            <a:extLst>
              <a:ext uri="{FF2B5EF4-FFF2-40B4-BE49-F238E27FC236}">
                <a16:creationId xmlns:a16="http://schemas.microsoft.com/office/drawing/2014/main" id="{4029CE18-AC61-EAF0-6E6F-E5C280961D1F}"/>
              </a:ext>
            </a:extLst>
          </p:cNvPr>
          <p:cNvSpPr/>
          <p:nvPr/>
        </p:nvSpPr>
        <p:spPr>
          <a:xfrm>
            <a:off x="1146755" y="5027370"/>
            <a:ext cx="2853745" cy="14004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3" name="Rectangle 72">
            <a:extLst>
              <a:ext uri="{FF2B5EF4-FFF2-40B4-BE49-F238E27FC236}">
                <a16:creationId xmlns:a16="http://schemas.microsoft.com/office/drawing/2014/main" id="{4E34D37B-FA93-35F1-1D27-2D589815ADB7}"/>
              </a:ext>
            </a:extLst>
          </p:cNvPr>
          <p:cNvSpPr/>
          <p:nvPr/>
        </p:nvSpPr>
        <p:spPr>
          <a:xfrm>
            <a:off x="2324502" y="3181751"/>
            <a:ext cx="1803700" cy="1985663"/>
          </a:xfrm>
          <a:prstGeom prst="rect">
            <a:avLst/>
          </a:prstGeom>
          <a:noFill/>
          <a:ln w="28575">
            <a:solidFill>
              <a:srgbClr val="8DE9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8" name="TextBox 27">
            <a:extLst>
              <a:ext uri="{FF2B5EF4-FFF2-40B4-BE49-F238E27FC236}">
                <a16:creationId xmlns:a16="http://schemas.microsoft.com/office/drawing/2014/main" id="{8D1D7DDE-EB4F-B1A5-357C-F0E4A97378CD}"/>
              </a:ext>
            </a:extLst>
          </p:cNvPr>
          <p:cNvSpPr txBox="1"/>
          <p:nvPr/>
        </p:nvSpPr>
        <p:spPr>
          <a:xfrm>
            <a:off x="355381" y="647108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111763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611997DA-6320-3286-3241-B3ACC46BD672}"/>
              </a:ext>
            </a:extLst>
          </p:cNvPr>
          <p:cNvPicPr>
            <a:picLocks noChangeAspect="1"/>
          </p:cNvPicPr>
          <p:nvPr/>
        </p:nvPicPr>
        <p:blipFill>
          <a:blip r:embed="rId2"/>
          <a:stretch>
            <a:fillRect/>
          </a:stretch>
        </p:blipFill>
        <p:spPr>
          <a:xfrm>
            <a:off x="488961" y="3893180"/>
            <a:ext cx="5477351" cy="1913141"/>
          </a:xfrm>
          <a:prstGeom prst="rect">
            <a:avLst/>
          </a:prstGeom>
          <a:ln>
            <a:solidFill>
              <a:schemeClr val="tx1"/>
            </a:solidFill>
          </a:ln>
          <a:effectLst>
            <a:outerShdw blurRad="50800" dist="38100" dir="2700000" algn="tl" rotWithShape="0">
              <a:prstClr val="black">
                <a:alpha val="40000"/>
              </a:prstClr>
            </a:outerShdw>
          </a:effectLst>
        </p:spPr>
      </p:pic>
      <p:sp>
        <p:nvSpPr>
          <p:cNvPr id="5" name="Text Placeholder 28">
            <a:extLst>
              <a:ext uri="{FF2B5EF4-FFF2-40B4-BE49-F238E27FC236}">
                <a16:creationId xmlns:a16="http://schemas.microsoft.com/office/drawing/2014/main" id="{D8EAB522-1290-1281-6664-B1338E6DD12D}"/>
              </a:ext>
            </a:extLst>
          </p:cNvPr>
          <p:cNvSpPr>
            <a:spLocks noGrp="1"/>
          </p:cNvSpPr>
          <p:nvPr>
            <p:ph type="body" sz="quarter" idx="42"/>
          </p:nvPr>
        </p:nvSpPr>
        <p:spPr>
          <a:xfrm>
            <a:off x="558822" y="1846472"/>
            <a:ext cx="5407490" cy="1338828"/>
          </a:xfrm>
        </p:spPr>
        <p:txBody>
          <a:bodyPr/>
          <a:lstStyle/>
          <a:p>
            <a:pPr marL="128588" indent="-128588">
              <a:lnSpc>
                <a:spcPct val="100000"/>
              </a:lnSpc>
              <a:spcBef>
                <a:spcPts val="0"/>
              </a:spcBef>
              <a:spcAft>
                <a:spcPts val="900"/>
              </a:spcAft>
              <a:defRPr/>
            </a:pPr>
            <a:r>
              <a:rPr lang="da-DK" dirty="0">
                <a:latin typeface="Segoe UI Variable Display" pitchFamily="2" charset="0"/>
                <a:ea typeface="+mn-ea"/>
              </a:rPr>
              <a:t>Telemetry shows there are 14k thumbs down (30k total reported micro feedback) regarding Copilot Multi-turn output. This indicates that users find ~46% of the returned content after prompting to not be satisifactory for various reasons.</a:t>
            </a:r>
          </a:p>
          <a:p>
            <a:pPr marL="128588" indent="-128588">
              <a:lnSpc>
                <a:spcPct val="100000"/>
              </a:lnSpc>
              <a:spcBef>
                <a:spcPts val="0"/>
              </a:spcBef>
              <a:spcAft>
                <a:spcPts val="900"/>
              </a:spcAft>
              <a:defRPr/>
            </a:pPr>
            <a:r>
              <a:rPr lang="da-DK" dirty="0">
                <a:latin typeface="Segoe UI Variable Display" pitchFamily="2" charset="0"/>
                <a:ea typeface="+mn-ea"/>
              </a:rPr>
              <a:t>User verbatims from previous research studies show user concerns over accuracy and relaibility of output (especially regarding complex tasks, and inconsistent/absent/broken source content). This is futher supported by survey results from wave inititaves.</a:t>
            </a:r>
          </a:p>
          <a:p>
            <a:pPr marL="128588" indent="-128588">
              <a:lnSpc>
                <a:spcPct val="100000"/>
              </a:lnSpc>
              <a:spcBef>
                <a:spcPts val="0"/>
              </a:spcBef>
              <a:spcAft>
                <a:spcPts val="900"/>
              </a:spcAft>
              <a:defRPr/>
            </a:pPr>
            <a:r>
              <a:rPr lang="da-DK" dirty="0">
                <a:latin typeface="Segoe UI Variable Display" pitchFamily="2" charset="0"/>
                <a:ea typeface="+mn-ea"/>
              </a:rPr>
              <a:t>It should be noted that thumbs up/ down micro feedback could potentially be misinterrepted by the user and associated with providing feedback to the overall Copilot experience and not just Multi-turn output.</a:t>
            </a:r>
          </a:p>
        </p:txBody>
      </p:sp>
      <p:grpSp>
        <p:nvGrpSpPr>
          <p:cNvPr id="12" name="Group 11">
            <a:extLst>
              <a:ext uri="{FF2B5EF4-FFF2-40B4-BE49-F238E27FC236}">
                <a16:creationId xmlns:a16="http://schemas.microsoft.com/office/drawing/2014/main" id="{F483FD1B-CF48-9CA6-B81C-B3EF9B6EF7F0}"/>
              </a:ext>
            </a:extLst>
          </p:cNvPr>
          <p:cNvGrpSpPr/>
          <p:nvPr/>
        </p:nvGrpSpPr>
        <p:grpSpPr>
          <a:xfrm>
            <a:off x="6435641" y="3758845"/>
            <a:ext cx="2278732" cy="676716"/>
            <a:chOff x="792479" y="2251871"/>
            <a:chExt cx="3234920" cy="989169"/>
          </a:xfrm>
          <a:effectLst>
            <a:outerShdw blurRad="50800" dist="38100" dir="2700000" algn="tl" rotWithShape="0">
              <a:prstClr val="black">
                <a:alpha val="40000"/>
              </a:prstClr>
            </a:outerShdw>
          </a:effectLst>
        </p:grpSpPr>
        <p:sp>
          <p:nvSpPr>
            <p:cNvPr id="13" name="Rectangle: Rounded Corners 12">
              <a:extLst>
                <a:ext uri="{FF2B5EF4-FFF2-40B4-BE49-F238E27FC236}">
                  <a16:creationId xmlns:a16="http://schemas.microsoft.com/office/drawing/2014/main" id="{86582D9E-D3C8-F0AD-9045-AC65A9E50DCE}"/>
                </a:ext>
              </a:extLst>
            </p:cNvPr>
            <p:cNvSpPr/>
            <p:nvPr/>
          </p:nvSpPr>
          <p:spPr>
            <a:xfrm>
              <a:off x="792479" y="2251871"/>
              <a:ext cx="3234920" cy="989169"/>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14" name="Text Placeholder 7">
              <a:extLst>
                <a:ext uri="{FF2B5EF4-FFF2-40B4-BE49-F238E27FC236}">
                  <a16:creationId xmlns:a16="http://schemas.microsoft.com/office/drawing/2014/main" id="{CCF41687-768C-8894-041E-1FB00AD680B9}"/>
                </a:ext>
              </a:extLst>
            </p:cNvPr>
            <p:cNvSpPr txBox="1">
              <a:spLocks/>
            </p:cNvSpPr>
            <p:nvPr/>
          </p:nvSpPr>
          <p:spPr>
            <a:xfrm>
              <a:off x="1036377" y="2375287"/>
              <a:ext cx="2713809" cy="809790"/>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panose="020B0502040204020203" pitchFamily="34" charset="0"/>
                  <a:cs typeface="Segoe UI" panose="020B0502040204020203" pitchFamily="34" charset="0"/>
                </a:rPr>
                <a:t>“</a:t>
              </a:r>
              <a:r>
                <a:rPr lang="en-US" sz="900" i="1">
                  <a:solidFill>
                    <a:schemeClr val="tx1"/>
                  </a:solidFill>
                  <a:latin typeface="Segoe UI Semilight" panose="020B0402040204020203" pitchFamily="34" charset="0"/>
                  <a:cs typeface="Segoe UI Semilight" panose="020B0402040204020203" pitchFamily="34" charset="0"/>
                </a:rPr>
                <a:t>Hallucinations are grammatically correct and contextual making it difficult to determine what is factually accurate.”</a:t>
              </a:r>
            </a:p>
          </p:txBody>
        </p:sp>
      </p:grpSp>
      <p:grpSp>
        <p:nvGrpSpPr>
          <p:cNvPr id="15" name="Group 14">
            <a:extLst>
              <a:ext uri="{FF2B5EF4-FFF2-40B4-BE49-F238E27FC236}">
                <a16:creationId xmlns:a16="http://schemas.microsoft.com/office/drawing/2014/main" id="{F0CD07AB-8ABD-ACF3-4F23-4F57A6A2807E}"/>
              </a:ext>
            </a:extLst>
          </p:cNvPr>
          <p:cNvGrpSpPr/>
          <p:nvPr/>
        </p:nvGrpSpPr>
        <p:grpSpPr>
          <a:xfrm>
            <a:off x="6435641" y="2894912"/>
            <a:ext cx="2278732" cy="676716"/>
            <a:chOff x="792479" y="2251871"/>
            <a:chExt cx="3234920" cy="1128471"/>
          </a:xfrm>
          <a:effectLst>
            <a:outerShdw blurRad="50800" dist="38100" dir="2700000" algn="tl" rotWithShape="0">
              <a:prstClr val="black">
                <a:alpha val="40000"/>
              </a:prstClr>
            </a:outerShdw>
          </a:effectLst>
        </p:grpSpPr>
        <p:sp>
          <p:nvSpPr>
            <p:cNvPr id="16" name="Rectangle: Rounded Corners 15">
              <a:extLst>
                <a:ext uri="{FF2B5EF4-FFF2-40B4-BE49-F238E27FC236}">
                  <a16:creationId xmlns:a16="http://schemas.microsoft.com/office/drawing/2014/main" id="{8560D126-2B5F-6CBF-C7C8-C9E225FD1D4B}"/>
                </a:ext>
              </a:extLst>
            </p:cNvPr>
            <p:cNvSpPr/>
            <p:nvPr/>
          </p:nvSpPr>
          <p:spPr>
            <a:xfrm>
              <a:off x="792479" y="2251871"/>
              <a:ext cx="3234920" cy="1128471"/>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17" name="Text Placeholder 7">
              <a:extLst>
                <a:ext uri="{FF2B5EF4-FFF2-40B4-BE49-F238E27FC236}">
                  <a16:creationId xmlns:a16="http://schemas.microsoft.com/office/drawing/2014/main" id="{ACB57C38-C56C-02B3-32E7-B545DFACE72C}"/>
                </a:ext>
              </a:extLst>
            </p:cNvPr>
            <p:cNvSpPr txBox="1">
              <a:spLocks/>
            </p:cNvSpPr>
            <p:nvPr/>
          </p:nvSpPr>
          <p:spPr>
            <a:xfrm>
              <a:off x="1037094" y="2354191"/>
              <a:ext cx="2713809" cy="923830"/>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“ALL answers need to be double-checked and verified, I currently see no real benefit and it does not seem to increase efficiency.”</a:t>
              </a:r>
            </a:p>
          </p:txBody>
        </p:sp>
      </p:grpSp>
      <p:grpSp>
        <p:nvGrpSpPr>
          <p:cNvPr id="18" name="Group 17">
            <a:extLst>
              <a:ext uri="{FF2B5EF4-FFF2-40B4-BE49-F238E27FC236}">
                <a16:creationId xmlns:a16="http://schemas.microsoft.com/office/drawing/2014/main" id="{E903F148-AC20-F213-8924-F1449790C23E}"/>
              </a:ext>
            </a:extLst>
          </p:cNvPr>
          <p:cNvGrpSpPr/>
          <p:nvPr/>
        </p:nvGrpSpPr>
        <p:grpSpPr>
          <a:xfrm>
            <a:off x="6427318" y="2064544"/>
            <a:ext cx="2278732" cy="672098"/>
            <a:chOff x="792479" y="2251871"/>
            <a:chExt cx="3234920" cy="716997"/>
          </a:xfrm>
          <a:effectLst>
            <a:outerShdw blurRad="50800"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A6989A13-E725-5269-F5F5-5F59AD2715E4}"/>
                </a:ext>
              </a:extLst>
            </p:cNvPr>
            <p:cNvSpPr/>
            <p:nvPr/>
          </p:nvSpPr>
          <p:spPr>
            <a:xfrm>
              <a:off x="792479" y="2251871"/>
              <a:ext cx="3234920" cy="716997"/>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20" name="Text Placeholder 7">
              <a:extLst>
                <a:ext uri="{FF2B5EF4-FFF2-40B4-BE49-F238E27FC236}">
                  <a16:creationId xmlns:a16="http://schemas.microsoft.com/office/drawing/2014/main" id="{4CA3562F-D317-E1A2-56FF-EB0D4B5B2C38}"/>
                </a:ext>
              </a:extLst>
            </p:cNvPr>
            <p:cNvSpPr txBox="1">
              <a:spLocks/>
            </p:cNvSpPr>
            <p:nvPr/>
          </p:nvSpPr>
          <p:spPr>
            <a:xfrm>
              <a:off x="1048193" y="2363432"/>
              <a:ext cx="2713418" cy="44325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“I rarely see sources for the information being provided which makes it even more difficult to validate information.”</a:t>
              </a:r>
            </a:p>
          </p:txBody>
        </p:sp>
      </p:grpSp>
      <p:grpSp>
        <p:nvGrpSpPr>
          <p:cNvPr id="21" name="Group 20">
            <a:extLst>
              <a:ext uri="{FF2B5EF4-FFF2-40B4-BE49-F238E27FC236}">
                <a16:creationId xmlns:a16="http://schemas.microsoft.com/office/drawing/2014/main" id="{119A4602-081C-C5ED-B183-FC9A98F4F502}"/>
              </a:ext>
            </a:extLst>
          </p:cNvPr>
          <p:cNvGrpSpPr/>
          <p:nvPr/>
        </p:nvGrpSpPr>
        <p:grpSpPr>
          <a:xfrm>
            <a:off x="6435641" y="4622778"/>
            <a:ext cx="2278732" cy="776279"/>
            <a:chOff x="792479" y="2251871"/>
            <a:chExt cx="3234920" cy="1128471"/>
          </a:xfrm>
          <a:effectLst>
            <a:outerShdw blurRad="50800"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32E7DA49-A3EA-C129-C1C7-8A6E713E14CA}"/>
                </a:ext>
              </a:extLst>
            </p:cNvPr>
            <p:cNvSpPr/>
            <p:nvPr/>
          </p:nvSpPr>
          <p:spPr>
            <a:xfrm>
              <a:off x="792479" y="2251871"/>
              <a:ext cx="3234920" cy="1128471"/>
            </a:xfrm>
            <a:prstGeom prst="roundRect">
              <a:avLst>
                <a:gd name="adj" fmla="val 1604"/>
              </a:avLst>
            </a:prstGeom>
            <a:solidFill>
              <a:sysClr val="window" lastClr="FFFFFF"/>
            </a:solidFill>
            <a:ln w="50800" cap="flat" cmpd="sng" algn="ctr">
              <a:noFill/>
              <a:prstDash val="solid"/>
              <a:miter lim="800000"/>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Calibri" panose="020F0502020204030204"/>
                </a:defRPr>
              </a:lvl1pPr>
              <a:lvl2pPr marL="457200" algn="l" defTabSz="914400" rtl="0" eaLnBrk="1" latinLnBrk="0" hangingPunct="1">
                <a:defRPr sz="1800" kern="1200">
                  <a:solidFill>
                    <a:sysClr val="window" lastClr="FFFFFF"/>
                  </a:solidFill>
                  <a:latin typeface="Calibri" panose="020F0502020204030204"/>
                </a:defRPr>
              </a:lvl2pPr>
              <a:lvl3pPr marL="914400" algn="l" defTabSz="914400" rtl="0" eaLnBrk="1" latinLnBrk="0" hangingPunct="1">
                <a:defRPr sz="1800" kern="1200">
                  <a:solidFill>
                    <a:sysClr val="window" lastClr="FFFFFF"/>
                  </a:solidFill>
                  <a:latin typeface="Calibri" panose="020F0502020204030204"/>
                </a:defRPr>
              </a:lvl3pPr>
              <a:lvl4pPr marL="1371600" algn="l" defTabSz="914400" rtl="0" eaLnBrk="1" latinLnBrk="0" hangingPunct="1">
                <a:defRPr sz="1800" kern="1200">
                  <a:solidFill>
                    <a:sysClr val="window" lastClr="FFFFFF"/>
                  </a:solidFill>
                  <a:latin typeface="Calibri" panose="020F0502020204030204"/>
                </a:defRPr>
              </a:lvl4pPr>
              <a:lvl5pPr marL="1828800" algn="l" defTabSz="914400" rtl="0" eaLnBrk="1" latinLnBrk="0" hangingPunct="1">
                <a:defRPr sz="1800" kern="1200">
                  <a:solidFill>
                    <a:sysClr val="window" lastClr="FFFFFF"/>
                  </a:solidFill>
                  <a:latin typeface="Calibri" panose="020F0502020204030204"/>
                </a:defRPr>
              </a:lvl5pPr>
              <a:lvl6pPr marL="2286000" algn="l" defTabSz="914400" rtl="0" eaLnBrk="1" latinLnBrk="0" hangingPunct="1">
                <a:defRPr sz="1800" kern="1200">
                  <a:solidFill>
                    <a:sysClr val="window" lastClr="FFFFFF"/>
                  </a:solidFill>
                  <a:latin typeface="Calibri" panose="020F0502020204030204"/>
                </a:defRPr>
              </a:lvl6pPr>
              <a:lvl7pPr marL="2743200" algn="l" defTabSz="914400" rtl="0" eaLnBrk="1" latinLnBrk="0" hangingPunct="1">
                <a:defRPr sz="1800" kern="1200">
                  <a:solidFill>
                    <a:sysClr val="window" lastClr="FFFFFF"/>
                  </a:solidFill>
                  <a:latin typeface="Calibri" panose="020F0502020204030204"/>
                </a:defRPr>
              </a:lvl7pPr>
              <a:lvl8pPr marL="3200400" algn="l" defTabSz="914400" rtl="0" eaLnBrk="1" latinLnBrk="0" hangingPunct="1">
                <a:defRPr sz="1800" kern="1200">
                  <a:solidFill>
                    <a:sysClr val="window" lastClr="FFFFFF"/>
                  </a:solidFill>
                  <a:latin typeface="Calibri" panose="020F0502020204030204"/>
                </a:defRPr>
              </a:lvl8pPr>
              <a:lvl9pPr marL="3657600" algn="l" defTabSz="914400" rtl="0" eaLnBrk="1" latinLnBrk="0" hangingPunct="1">
                <a:defRPr sz="1800" kern="1200">
                  <a:solidFill>
                    <a:sysClr val="window" lastClr="FFFFFF"/>
                  </a:solidFill>
                  <a:latin typeface="Calibri" panose="020F0502020204030204"/>
                </a:defRPr>
              </a:lvl9pPr>
            </a:lstStyle>
            <a:p>
              <a:pPr algn="ctr"/>
              <a:endParaRPr lang="en-US" sz="600">
                <a:solidFill>
                  <a:schemeClr val="tx1"/>
                </a:solidFill>
              </a:endParaRPr>
            </a:p>
          </p:txBody>
        </p:sp>
        <p:sp>
          <p:nvSpPr>
            <p:cNvPr id="24" name="Text Placeholder 7">
              <a:extLst>
                <a:ext uri="{FF2B5EF4-FFF2-40B4-BE49-F238E27FC236}">
                  <a16:creationId xmlns:a16="http://schemas.microsoft.com/office/drawing/2014/main" id="{D1DD0D69-F09B-308E-3E11-8B970394D2F3}"/>
                </a:ext>
              </a:extLst>
            </p:cNvPr>
            <p:cNvSpPr txBox="1">
              <a:spLocks/>
            </p:cNvSpPr>
            <p:nvPr/>
          </p:nvSpPr>
          <p:spPr>
            <a:xfrm>
              <a:off x="1037486" y="2334041"/>
              <a:ext cx="2713418" cy="100667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lvl="1" defTabSz="685775">
                <a:spcBef>
                  <a:spcPts val="900"/>
                </a:spcBef>
                <a:defRPr/>
              </a:pPr>
              <a:r>
                <a:rPr lang="en-US" sz="900" i="1">
                  <a:solidFill>
                    <a:schemeClr val="tx1"/>
                  </a:solidFill>
                  <a:latin typeface="Segoe UI Semilight" panose="020B0402040204020203" pitchFamily="34" charset="0"/>
                  <a:cs typeface="Segoe UI Semilight" panose="020B0402040204020203" pitchFamily="34" charset="0"/>
                </a:rPr>
                <a:t>“Some answers state to check the reference article, but sometimes one never populates. After I ask where's the document, I get a reply stating there are no reference articles.”</a:t>
              </a:r>
            </a:p>
          </p:txBody>
        </p:sp>
      </p:grpSp>
      <p:grpSp>
        <p:nvGrpSpPr>
          <p:cNvPr id="86" name="Group 85">
            <a:extLst>
              <a:ext uri="{FF2B5EF4-FFF2-40B4-BE49-F238E27FC236}">
                <a16:creationId xmlns:a16="http://schemas.microsoft.com/office/drawing/2014/main" id="{1DC93391-0896-8D28-E873-FB52F1CE51E1}"/>
              </a:ext>
            </a:extLst>
          </p:cNvPr>
          <p:cNvGrpSpPr/>
          <p:nvPr/>
        </p:nvGrpSpPr>
        <p:grpSpPr>
          <a:xfrm>
            <a:off x="8555732" y="3106478"/>
            <a:ext cx="472190" cy="472190"/>
            <a:chOff x="8367962" y="1819561"/>
            <a:chExt cx="629587" cy="629587"/>
          </a:xfrm>
        </p:grpSpPr>
        <p:sp>
          <p:nvSpPr>
            <p:cNvPr id="87" name="Oval 86">
              <a:extLst>
                <a:ext uri="{FF2B5EF4-FFF2-40B4-BE49-F238E27FC236}">
                  <a16:creationId xmlns:a16="http://schemas.microsoft.com/office/drawing/2014/main" id="{B2F8BB1A-360B-3DFC-C595-15A9326C6F03}"/>
                </a:ext>
              </a:extLst>
            </p:cNvPr>
            <p:cNvSpPr/>
            <p:nvPr/>
          </p:nvSpPr>
          <p:spPr>
            <a:xfrm flipH="1">
              <a:off x="8367962" y="1819561"/>
              <a:ext cx="629587" cy="629587"/>
            </a:xfrm>
            <a:prstGeom prst="ellipse">
              <a:avLst/>
            </a:prstGeom>
            <a:solidFill>
              <a:srgbClr val="ED1D1D"/>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88" name="Picture 87" descr="A person with blue hair&#10;&#10;Description automatically generated with medium confidence">
              <a:extLst>
                <a:ext uri="{FF2B5EF4-FFF2-40B4-BE49-F238E27FC236}">
                  <a16:creationId xmlns:a16="http://schemas.microsoft.com/office/drawing/2014/main" id="{F9D2BB1E-D2FC-564A-0074-8A74A3DE2B56}"/>
                </a:ext>
              </a:extLst>
            </p:cNvPr>
            <p:cNvPicPr>
              <a:picLocks noChangeAspect="1"/>
            </p:cNvPicPr>
            <p:nvPr/>
          </p:nvPicPr>
          <p:blipFill>
            <a:blip r:embed="rId3"/>
            <a:stretch>
              <a:fillRect/>
            </a:stretch>
          </p:blipFill>
          <p:spPr>
            <a:xfrm flipH="1">
              <a:off x="8380341" y="1844319"/>
              <a:ext cx="604829" cy="604829"/>
            </a:xfrm>
            <a:prstGeom prst="rect">
              <a:avLst/>
            </a:prstGeom>
            <a:effectLst>
              <a:outerShdw blurRad="127000" dist="25400" dir="5400000" algn="t" rotWithShape="0">
                <a:srgbClr val="7030A0">
                  <a:alpha val="15000"/>
                </a:srgbClr>
              </a:outerShdw>
            </a:effectLst>
          </p:spPr>
        </p:pic>
      </p:grpSp>
      <p:grpSp>
        <p:nvGrpSpPr>
          <p:cNvPr id="83" name="Group 82">
            <a:extLst>
              <a:ext uri="{FF2B5EF4-FFF2-40B4-BE49-F238E27FC236}">
                <a16:creationId xmlns:a16="http://schemas.microsoft.com/office/drawing/2014/main" id="{3D1FB6B1-1605-24A4-91E3-AF37C8FF901B}"/>
              </a:ext>
            </a:extLst>
          </p:cNvPr>
          <p:cNvGrpSpPr/>
          <p:nvPr/>
        </p:nvGrpSpPr>
        <p:grpSpPr>
          <a:xfrm>
            <a:off x="8567673" y="3972929"/>
            <a:ext cx="472190" cy="472190"/>
            <a:chOff x="8356445" y="2915071"/>
            <a:chExt cx="629587" cy="629587"/>
          </a:xfrm>
        </p:grpSpPr>
        <p:sp>
          <p:nvSpPr>
            <p:cNvPr id="84" name="Oval 83">
              <a:extLst>
                <a:ext uri="{FF2B5EF4-FFF2-40B4-BE49-F238E27FC236}">
                  <a16:creationId xmlns:a16="http://schemas.microsoft.com/office/drawing/2014/main" id="{EFE6D3E7-1248-59D5-49EA-694D1C286722}"/>
                </a:ext>
              </a:extLst>
            </p:cNvPr>
            <p:cNvSpPr/>
            <p:nvPr/>
          </p:nvSpPr>
          <p:spPr>
            <a:xfrm flipH="1">
              <a:off x="8356445" y="2915071"/>
              <a:ext cx="629587" cy="629587"/>
            </a:xfrm>
            <a:prstGeom prst="ellipse">
              <a:avLst/>
            </a:prstGeom>
            <a:solidFill>
              <a:srgbClr val="A9A9A9"/>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85" name="Picture 84" descr="A person with red hair and beard&#10;&#10;Description automatically generated with medium confidence">
              <a:extLst>
                <a:ext uri="{FF2B5EF4-FFF2-40B4-BE49-F238E27FC236}">
                  <a16:creationId xmlns:a16="http://schemas.microsoft.com/office/drawing/2014/main" id="{B089E29B-5CA1-8F05-2B3D-5937227EA3E2}"/>
                </a:ext>
              </a:extLst>
            </p:cNvPr>
            <p:cNvPicPr>
              <a:picLocks noChangeAspect="1"/>
            </p:cNvPicPr>
            <p:nvPr/>
          </p:nvPicPr>
          <p:blipFill>
            <a:blip r:embed="rId4"/>
            <a:stretch>
              <a:fillRect/>
            </a:stretch>
          </p:blipFill>
          <p:spPr>
            <a:xfrm flipH="1">
              <a:off x="8368825" y="2930490"/>
              <a:ext cx="604829" cy="604829"/>
            </a:xfrm>
            <a:prstGeom prst="rect">
              <a:avLst/>
            </a:prstGeom>
            <a:effectLst>
              <a:outerShdw blurRad="127000" dist="25400" dir="5400000" algn="t" rotWithShape="0">
                <a:srgbClr val="7030A0">
                  <a:alpha val="15000"/>
                </a:srgbClr>
              </a:outerShdw>
            </a:effectLst>
          </p:spPr>
        </p:pic>
      </p:grpSp>
      <p:grpSp>
        <p:nvGrpSpPr>
          <p:cNvPr id="8" name="Group 7">
            <a:extLst>
              <a:ext uri="{FF2B5EF4-FFF2-40B4-BE49-F238E27FC236}">
                <a16:creationId xmlns:a16="http://schemas.microsoft.com/office/drawing/2014/main" id="{08CC7A7E-CE2E-A6B1-F88F-A0B9CF90164F}"/>
              </a:ext>
            </a:extLst>
          </p:cNvPr>
          <p:cNvGrpSpPr/>
          <p:nvPr/>
        </p:nvGrpSpPr>
        <p:grpSpPr>
          <a:xfrm>
            <a:off x="8567673" y="4940182"/>
            <a:ext cx="472190" cy="472190"/>
            <a:chOff x="8290148" y="3956559"/>
            <a:chExt cx="629587" cy="629587"/>
          </a:xfrm>
        </p:grpSpPr>
        <p:sp>
          <p:nvSpPr>
            <p:cNvPr id="9" name="Oval 8">
              <a:extLst>
                <a:ext uri="{FF2B5EF4-FFF2-40B4-BE49-F238E27FC236}">
                  <a16:creationId xmlns:a16="http://schemas.microsoft.com/office/drawing/2014/main" id="{0992E501-6EC9-78B8-AC49-2FA2DC9ED315}"/>
                </a:ext>
              </a:extLst>
            </p:cNvPr>
            <p:cNvSpPr/>
            <p:nvPr/>
          </p:nvSpPr>
          <p:spPr>
            <a:xfrm flipH="1">
              <a:off x="8290148" y="3956559"/>
              <a:ext cx="629587" cy="629587"/>
            </a:xfrm>
            <a:prstGeom prst="ellipse">
              <a:avLst/>
            </a:prstGeom>
            <a:solidFill>
              <a:srgbClr val="7FBA00"/>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10" name="Picture 9" descr="A picture containing cartoon, drawing, human face, sketch&#10;&#10;Description automatically generated">
              <a:extLst>
                <a:ext uri="{FF2B5EF4-FFF2-40B4-BE49-F238E27FC236}">
                  <a16:creationId xmlns:a16="http://schemas.microsoft.com/office/drawing/2014/main" id="{C44A3D5A-461E-D939-9819-F074A6D09EAA}"/>
                </a:ext>
              </a:extLst>
            </p:cNvPr>
            <p:cNvPicPr>
              <a:picLocks noChangeAspect="1"/>
            </p:cNvPicPr>
            <p:nvPr/>
          </p:nvPicPr>
          <p:blipFill>
            <a:blip r:embed="rId5"/>
            <a:stretch>
              <a:fillRect/>
            </a:stretch>
          </p:blipFill>
          <p:spPr>
            <a:xfrm flipH="1">
              <a:off x="8302526" y="3969737"/>
              <a:ext cx="604829" cy="604829"/>
            </a:xfrm>
            <a:prstGeom prst="rect">
              <a:avLst/>
            </a:prstGeom>
            <a:effectLst>
              <a:outerShdw blurRad="127000" dist="25400" dir="5400000" algn="t" rotWithShape="0">
                <a:srgbClr val="7030A0">
                  <a:alpha val="15000"/>
                </a:srgbClr>
              </a:outerShdw>
            </a:effectLst>
          </p:spPr>
        </p:pic>
      </p:grpSp>
      <p:grpSp>
        <p:nvGrpSpPr>
          <p:cNvPr id="32" name="Group 31">
            <a:extLst>
              <a:ext uri="{FF2B5EF4-FFF2-40B4-BE49-F238E27FC236}">
                <a16:creationId xmlns:a16="http://schemas.microsoft.com/office/drawing/2014/main" id="{254CDE5F-7194-1728-3DF9-7C8CB1C48780}"/>
              </a:ext>
            </a:extLst>
          </p:cNvPr>
          <p:cNvGrpSpPr/>
          <p:nvPr/>
        </p:nvGrpSpPr>
        <p:grpSpPr>
          <a:xfrm>
            <a:off x="8546448" y="2248843"/>
            <a:ext cx="472190" cy="495583"/>
            <a:chOff x="11395262" y="2001115"/>
            <a:chExt cx="629587" cy="660777"/>
          </a:xfrm>
        </p:grpSpPr>
        <p:sp>
          <p:nvSpPr>
            <p:cNvPr id="29" name="Oval 28">
              <a:extLst>
                <a:ext uri="{FF2B5EF4-FFF2-40B4-BE49-F238E27FC236}">
                  <a16:creationId xmlns:a16="http://schemas.microsoft.com/office/drawing/2014/main" id="{09451E2E-558F-D0D2-66FA-4CE145796BB1}"/>
                </a:ext>
              </a:extLst>
            </p:cNvPr>
            <p:cNvSpPr/>
            <p:nvPr/>
          </p:nvSpPr>
          <p:spPr>
            <a:xfrm flipH="1">
              <a:off x="11395262" y="2032305"/>
              <a:ext cx="629587" cy="629587"/>
            </a:xfrm>
            <a:prstGeom prst="ellipse">
              <a:avLst/>
            </a:prstGeom>
            <a:solidFill>
              <a:srgbClr val="FFB900"/>
            </a:solidFill>
            <a:ln w="19050">
              <a:solidFill>
                <a:schemeClr val="bg1"/>
              </a:solidFill>
            </a:ln>
            <a:effectLst>
              <a:outerShdw blurRad="127000" dist="25400" dir="5400000" algn="t" rotWithShape="0">
                <a:srgbClr val="7030A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30" name="Picture 29" descr="A person with blonde hair wearing glasses&#10;&#10;Description automatically generated with low confidence">
              <a:extLst>
                <a:ext uri="{FF2B5EF4-FFF2-40B4-BE49-F238E27FC236}">
                  <a16:creationId xmlns:a16="http://schemas.microsoft.com/office/drawing/2014/main" id="{3D3CC662-7574-99BE-960B-582C2EB6343B}"/>
                </a:ext>
              </a:extLst>
            </p:cNvPr>
            <p:cNvPicPr>
              <a:picLocks noChangeAspect="1"/>
            </p:cNvPicPr>
            <p:nvPr/>
          </p:nvPicPr>
          <p:blipFill>
            <a:blip r:embed="rId6"/>
            <a:stretch>
              <a:fillRect/>
            </a:stretch>
          </p:blipFill>
          <p:spPr>
            <a:xfrm flipH="1">
              <a:off x="11403973" y="2001115"/>
              <a:ext cx="604829" cy="604829"/>
            </a:xfrm>
            <a:prstGeom prst="rect">
              <a:avLst/>
            </a:prstGeom>
          </p:spPr>
        </p:pic>
      </p:grpSp>
      <p:cxnSp>
        <p:nvCxnSpPr>
          <p:cNvPr id="33" name="Straight Arrow Connector 32">
            <a:extLst>
              <a:ext uri="{FF2B5EF4-FFF2-40B4-BE49-F238E27FC236}">
                <a16:creationId xmlns:a16="http://schemas.microsoft.com/office/drawing/2014/main" id="{36E7BB56-C772-0B53-D366-77E6C20EFD3A}"/>
              </a:ext>
            </a:extLst>
          </p:cNvPr>
          <p:cNvCxnSpPr>
            <a:cxnSpLocks/>
          </p:cNvCxnSpPr>
          <p:nvPr/>
        </p:nvCxnSpPr>
        <p:spPr>
          <a:xfrm flipV="1">
            <a:off x="893701" y="4539308"/>
            <a:ext cx="1885218" cy="3588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E1E261-9745-2AC9-67EB-FE2529D6830B}"/>
              </a:ext>
            </a:extLst>
          </p:cNvPr>
          <p:cNvCxnSpPr>
            <a:cxnSpLocks/>
          </p:cNvCxnSpPr>
          <p:nvPr/>
        </p:nvCxnSpPr>
        <p:spPr>
          <a:xfrm flipV="1">
            <a:off x="3945677" y="4471664"/>
            <a:ext cx="1790754" cy="25092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E09D6462-7386-D7A4-8568-DA1592D9E026}"/>
              </a:ext>
            </a:extLst>
          </p:cNvPr>
          <p:cNvPicPr>
            <a:picLocks noChangeAspect="1"/>
          </p:cNvPicPr>
          <p:nvPr/>
        </p:nvPicPr>
        <p:blipFill>
          <a:blip r:embed="rId7"/>
          <a:stretch>
            <a:fillRect/>
          </a:stretch>
        </p:blipFill>
        <p:spPr>
          <a:xfrm>
            <a:off x="488962" y="3296729"/>
            <a:ext cx="5477351" cy="587965"/>
          </a:xfrm>
          <a:prstGeom prst="rect">
            <a:avLst/>
          </a:prstGeom>
          <a:ln>
            <a:solidFill>
              <a:schemeClr val="tx1"/>
            </a:solidFill>
          </a:ln>
          <a:effectLst>
            <a:outerShdw blurRad="50800" dist="38100" dir="2700000" algn="tl" rotWithShape="0">
              <a:prstClr val="black">
                <a:alpha val="40000"/>
              </a:prstClr>
            </a:outerShdw>
          </a:effectLst>
        </p:spPr>
      </p:pic>
      <p:sp>
        <p:nvSpPr>
          <p:cNvPr id="2" name="Title 21">
            <a:extLst>
              <a:ext uri="{FF2B5EF4-FFF2-40B4-BE49-F238E27FC236}">
                <a16:creationId xmlns:a16="http://schemas.microsoft.com/office/drawing/2014/main" id="{58653B2C-E2EF-20EA-96D9-4A0F776A1ADA}"/>
              </a:ext>
            </a:extLst>
          </p:cNvPr>
          <p:cNvSpPr txBox="1">
            <a:spLocks/>
          </p:cNvSpPr>
          <p:nvPr/>
        </p:nvSpPr>
        <p:spPr>
          <a:xfrm>
            <a:off x="444571" y="656059"/>
            <a:ext cx="8340887" cy="48474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200" b="1" dirty="0">
                <a:latin typeface="Segoe UI" panose="020B0502040204020203" pitchFamily="34" charset="0"/>
                <a:ea typeface="+mn-ea"/>
                <a:cs typeface="Segoe UI" panose="020B0502040204020203" pitchFamily="34" charset="0"/>
              </a:rPr>
              <a:t>~46% of thumbs down represents user concerns over Copilot accuracy and reliability when using Multi-turn</a:t>
            </a:r>
          </a:p>
        </p:txBody>
      </p:sp>
      <p:sp>
        <p:nvSpPr>
          <p:cNvPr id="6" name="Rectangle 5">
            <a:extLst>
              <a:ext uri="{FF2B5EF4-FFF2-40B4-BE49-F238E27FC236}">
                <a16:creationId xmlns:a16="http://schemas.microsoft.com/office/drawing/2014/main" id="{CD7789FF-3CD2-F2A2-F5F5-9C1D2DD72B3C}"/>
              </a:ext>
            </a:extLst>
          </p:cNvPr>
          <p:cNvSpPr/>
          <p:nvPr/>
        </p:nvSpPr>
        <p:spPr>
          <a:xfrm>
            <a:off x="488962" y="3288243"/>
            <a:ext cx="1614158" cy="545749"/>
          </a:xfrm>
          <a:prstGeom prst="rect">
            <a:avLst/>
          </a:prstGeom>
          <a:solidFill>
            <a:srgbClr val="002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 name="Rectangle 6">
            <a:extLst>
              <a:ext uri="{FF2B5EF4-FFF2-40B4-BE49-F238E27FC236}">
                <a16:creationId xmlns:a16="http://schemas.microsoft.com/office/drawing/2014/main" id="{B139F096-C469-8FF7-0E72-934A31573E03}"/>
              </a:ext>
            </a:extLst>
          </p:cNvPr>
          <p:cNvSpPr/>
          <p:nvPr/>
        </p:nvSpPr>
        <p:spPr>
          <a:xfrm>
            <a:off x="2740806" y="3421349"/>
            <a:ext cx="754983"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Rectangle 10">
            <a:extLst>
              <a:ext uri="{FF2B5EF4-FFF2-40B4-BE49-F238E27FC236}">
                <a16:creationId xmlns:a16="http://schemas.microsoft.com/office/drawing/2014/main" id="{F4D43F72-FF92-3AF1-6E3F-F38A75494983}"/>
              </a:ext>
            </a:extLst>
          </p:cNvPr>
          <p:cNvSpPr/>
          <p:nvPr/>
        </p:nvSpPr>
        <p:spPr>
          <a:xfrm>
            <a:off x="3849368" y="3438140"/>
            <a:ext cx="1066027"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5" name="Rectangle 24">
            <a:extLst>
              <a:ext uri="{FF2B5EF4-FFF2-40B4-BE49-F238E27FC236}">
                <a16:creationId xmlns:a16="http://schemas.microsoft.com/office/drawing/2014/main" id="{79D38E48-EC54-5CCA-3EEF-D1C6F983BBA7}"/>
              </a:ext>
            </a:extLst>
          </p:cNvPr>
          <p:cNvSpPr/>
          <p:nvPr/>
        </p:nvSpPr>
        <p:spPr>
          <a:xfrm>
            <a:off x="5110163" y="3468620"/>
            <a:ext cx="808091" cy="36537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6" name="Rectangle 25">
            <a:extLst>
              <a:ext uri="{FF2B5EF4-FFF2-40B4-BE49-F238E27FC236}">
                <a16:creationId xmlns:a16="http://schemas.microsoft.com/office/drawing/2014/main" id="{579E5596-FF92-1F66-1C15-34066A48D15F}"/>
              </a:ext>
            </a:extLst>
          </p:cNvPr>
          <p:cNvSpPr/>
          <p:nvPr/>
        </p:nvSpPr>
        <p:spPr>
          <a:xfrm>
            <a:off x="767226" y="5620406"/>
            <a:ext cx="5151028" cy="1791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7" name="TextBox 26">
            <a:extLst>
              <a:ext uri="{FF2B5EF4-FFF2-40B4-BE49-F238E27FC236}">
                <a16:creationId xmlns:a16="http://schemas.microsoft.com/office/drawing/2014/main" id="{CE39C6BB-908D-9E0E-C138-60D96ABE3962}"/>
              </a:ext>
            </a:extLst>
          </p:cNvPr>
          <p:cNvSpPr txBox="1"/>
          <p:nvPr/>
        </p:nvSpPr>
        <p:spPr>
          <a:xfrm>
            <a:off x="355381" y="647108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2297259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E1AA553-CDD6-82E9-FF8D-8698818D6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A8DE4-6FF2-C207-D820-FC460D08FADF}"/>
              </a:ext>
            </a:extLst>
          </p:cNvPr>
          <p:cNvSpPr>
            <a:spLocks noGrp="1"/>
          </p:cNvSpPr>
          <p:nvPr>
            <p:ph type="title"/>
          </p:nvPr>
        </p:nvSpPr>
        <p:spPr>
          <a:xfrm>
            <a:off x="628650" y="2694733"/>
            <a:ext cx="7886700" cy="1468533"/>
          </a:xfrm>
        </p:spPr>
        <p:txBody>
          <a:bodyPr>
            <a:normAutofit/>
          </a:bodyPr>
          <a:lstStyle/>
          <a:p>
            <a:r>
              <a:rPr sz="5400" b="1" dirty="0">
                <a:latin typeface="Segoe UI" panose="020B0502040204020203" pitchFamily="34" charset="0"/>
                <a:cs typeface="Segoe UI" panose="020B0502040204020203" pitchFamily="34" charset="0"/>
              </a:rPr>
              <a:t>Thank You</a:t>
            </a:r>
            <a:r>
              <a:rPr lang="en-US" sz="5400" b="1" dirty="0">
                <a:latin typeface="Segoe UI" panose="020B0502040204020203" pitchFamily="34" charset="0"/>
                <a:cs typeface="Segoe UI" panose="020B0502040204020203" pitchFamily="34" charset="0"/>
              </a:rPr>
              <a:t>!</a:t>
            </a:r>
            <a:endParaRPr sz="5400" b="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5317D1A4-CFFD-00B1-0D4B-964EE861A104}"/>
              </a:ext>
            </a:extLst>
          </p:cNvPr>
          <p:cNvSpPr>
            <a:spLocks noGrp="1"/>
          </p:cNvSpPr>
          <p:nvPr>
            <p:ph idx="1"/>
          </p:nvPr>
        </p:nvSpPr>
        <p:spPr>
          <a:xfrm>
            <a:off x="527050" y="5840093"/>
            <a:ext cx="7886700" cy="632461"/>
          </a:xfrm>
        </p:spPr>
        <p:txBody>
          <a:bodyPr>
            <a:normAutofit/>
          </a:bodyPr>
          <a:lstStyle/>
          <a:p>
            <a:pPr marL="0" indent="0">
              <a:buNone/>
            </a:pPr>
            <a:r>
              <a:rPr lang="en-US" sz="1400" dirty="0">
                <a:latin typeface="Segoe UI" panose="020B0502040204020203" pitchFamily="34" charset="0"/>
                <a:cs typeface="Segoe UI" panose="020B0502040204020203" pitchFamily="34" charset="0"/>
              </a:rPr>
              <a:t>Jeremy Heyer</a:t>
            </a:r>
          </a:p>
          <a:p>
            <a:pPr marL="0" indent="0">
              <a:buNone/>
            </a:pPr>
            <a:r>
              <a:rPr lang="en-US" sz="1400" dirty="0">
                <a:latin typeface="Segoe UI" panose="020B0502040204020203" pitchFamily="34" charset="0"/>
                <a:cs typeface="Segoe UI" panose="020B0502040204020203" pitchFamily="34" charset="0"/>
              </a:rPr>
              <a:t>Jeremy.Heyer01@gmail.com</a:t>
            </a:r>
          </a:p>
          <a:p>
            <a:endParaRPr lang="en-US" sz="1400" dirty="0">
              <a:latin typeface="Segoe UI" panose="020B0502040204020203" pitchFamily="34" charset="0"/>
              <a:cs typeface="Segoe UI" panose="020B0502040204020203" pitchFamily="34" charset="0"/>
            </a:endParaRPr>
          </a:p>
          <a:p>
            <a:endParaRPr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889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D269D2DE-AB74-3CF4-EFCA-C4E8FF8E5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9CFA9-1DCE-8F4F-0C20-1F6D4AA3FEDC}"/>
              </a:ext>
            </a:extLst>
          </p:cNvPr>
          <p:cNvSpPr>
            <a:spLocks noGrp="1"/>
          </p:cNvSpPr>
          <p:nvPr>
            <p:ph type="title"/>
          </p:nvPr>
        </p:nvSpPr>
        <p:spPr/>
        <p:txBody>
          <a:bodyPr/>
          <a:lstStyle/>
          <a:p>
            <a:r>
              <a:rPr b="1" dirty="0">
                <a:latin typeface="Segoe UI" panose="020B0502040204020203" pitchFamily="34" charset="0"/>
                <a:cs typeface="Segoe UI" panose="020B0502040204020203" pitchFamily="34" charset="0"/>
              </a:rPr>
              <a:t>Overview of </a:t>
            </a:r>
            <a:r>
              <a:rPr lang="en-US" b="1" dirty="0">
                <a:latin typeface="Segoe UI" panose="020B0502040204020203" pitchFamily="34" charset="0"/>
                <a:cs typeface="Segoe UI" panose="020B0502040204020203" pitchFamily="34" charset="0"/>
              </a:rPr>
              <a:t>Case Study</a:t>
            </a:r>
            <a:r>
              <a:rPr b="1" dirty="0">
                <a:latin typeface="Segoe UI" panose="020B0502040204020203" pitchFamily="34" charset="0"/>
                <a:cs typeface="Segoe UI" panose="020B0502040204020203" pitchFamily="34" charset="0"/>
              </a:rPr>
              <a:t> &amp; Impact</a:t>
            </a:r>
          </a:p>
        </p:txBody>
      </p:sp>
      <p:graphicFrame>
        <p:nvGraphicFramePr>
          <p:cNvPr id="8" name="Content Placeholder 2">
            <a:extLst>
              <a:ext uri="{FF2B5EF4-FFF2-40B4-BE49-F238E27FC236}">
                <a16:creationId xmlns:a16="http://schemas.microsoft.com/office/drawing/2014/main" id="{D77E9829-3266-EC7F-C616-2A54977618E8}"/>
              </a:ext>
            </a:extLst>
          </p:cNvPr>
          <p:cNvGraphicFramePr>
            <a:graphicFrameLocks noGrp="1"/>
          </p:cNvGraphicFramePr>
          <p:nvPr>
            <p:ph idx="1"/>
            <p:extLst>
              <p:ext uri="{D42A27DB-BD31-4B8C-83A1-F6EECF244321}">
                <p14:modId xmlns:p14="http://schemas.microsoft.com/office/powerpoint/2010/main" val="4218007335"/>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0358395C-1FCA-B128-235A-5E073AB5980F}"/>
              </a:ext>
            </a:extLst>
          </p:cNvPr>
          <p:cNvSpPr/>
          <p:nvPr/>
        </p:nvSpPr>
        <p:spPr>
          <a:xfrm>
            <a:off x="-1026159" y="5550694"/>
            <a:ext cx="426720" cy="416560"/>
          </a:xfrm>
          <a:prstGeom prst="ellipse">
            <a:avLst/>
          </a:prstGeom>
          <a:solidFill>
            <a:schemeClr val="accent4">
              <a:lumMod val="20000"/>
              <a:lumOff val="8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8BC2FC-AF5D-8615-AE37-083C76712415}"/>
              </a:ext>
            </a:extLst>
          </p:cNvPr>
          <p:cNvSpPr/>
          <p:nvPr/>
        </p:nvSpPr>
        <p:spPr>
          <a:xfrm>
            <a:off x="-1391919" y="5570530"/>
            <a:ext cx="193040" cy="188444"/>
          </a:xfrm>
          <a:prstGeom prst="ellipse">
            <a:avLst/>
          </a:prstGeom>
          <a:solidFill>
            <a:schemeClr val="accent4">
              <a:lumMod val="20000"/>
              <a:lumOff val="8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060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485469"/>
            <a:ext cx="8098790" cy="1887061"/>
          </a:xfrm>
        </p:spPr>
        <p:txBody>
          <a:bodyPr>
            <a:normAutofit/>
          </a:bodyPr>
          <a:lstStyle/>
          <a:p>
            <a:r>
              <a:rPr lang="en-US" sz="6000" b="1" dirty="0">
                <a:latin typeface="Segoe UI" panose="020B0502040204020203" pitchFamily="34" charset="0"/>
                <a:cs typeface="Segoe UI" panose="020B0502040204020203" pitchFamily="34" charset="0"/>
              </a:rPr>
              <a:t>Q&amp;A</a:t>
            </a:r>
            <a:endParaRPr sz="6000" b="1" dirty="0">
              <a:latin typeface="Segoe UI" panose="020B0502040204020203" pitchFamily="34" charset="0"/>
              <a:cs typeface="Segoe U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1D107C6-3847-33E7-2896-7167FB43B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83653-4638-D524-B206-A4BF0F18913E}"/>
              </a:ext>
            </a:extLst>
          </p:cNvPr>
          <p:cNvSpPr>
            <a:spLocks noGrp="1"/>
          </p:cNvSpPr>
          <p:nvPr>
            <p:ph type="title"/>
          </p:nvPr>
        </p:nvSpPr>
        <p:spPr>
          <a:xfrm>
            <a:off x="764574" y="2993796"/>
            <a:ext cx="4711665" cy="870408"/>
          </a:xfrm>
        </p:spPr>
        <p:txBody>
          <a:bodyPr anchor="b">
            <a:normAutofit fontScale="90000"/>
          </a:bodyPr>
          <a:lstStyle/>
          <a:p>
            <a:r>
              <a:rPr lang="en-US" sz="6000" b="1" dirty="0">
                <a:latin typeface="Segoe UI" panose="020B0502040204020203" pitchFamily="34" charset="0"/>
                <a:cs typeface="Segoe UI" panose="020B0502040204020203" pitchFamily="34" charset="0"/>
              </a:rPr>
              <a:t>Case Study </a:t>
            </a:r>
          </a:p>
        </p:txBody>
      </p:sp>
    </p:spTree>
    <p:extLst>
      <p:ext uri="{BB962C8B-B14F-4D97-AF65-F5344CB8AC3E}">
        <p14:creationId xmlns:p14="http://schemas.microsoft.com/office/powerpoint/2010/main" val="2177880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4ABAC21-03A4-FA3C-6052-58E08AE5A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18CA6-0770-9FAC-5385-3CA5CB599B83}"/>
              </a:ext>
            </a:extLst>
          </p:cNvPr>
          <p:cNvSpPr>
            <a:spLocks noGrp="1"/>
          </p:cNvSpPr>
          <p:nvPr>
            <p:ph type="title"/>
          </p:nvPr>
        </p:nvSpPr>
        <p:spPr/>
        <p:txBody>
          <a:bodyPr/>
          <a:lstStyle/>
          <a:p>
            <a:r>
              <a:rPr lang="en-US" b="1" dirty="0">
                <a:solidFill>
                  <a:srgbClr val="156082"/>
                </a:solidFill>
                <a:latin typeface="Segoe UI" panose="020B0502040204020203" pitchFamily="34" charset="0"/>
                <a:cs typeface="Segoe UI" panose="020B0502040204020203" pitchFamily="34" charset="0"/>
              </a:rPr>
              <a:t>Tracking the Cracks - </a:t>
            </a:r>
            <a:r>
              <a:rPr lang="en-US" dirty="0">
                <a:latin typeface="Segoe UI" panose="020B0502040204020203" pitchFamily="34" charset="0"/>
                <a:cs typeface="Segoe UI" panose="020B0502040204020203" pitchFamily="34" charset="0"/>
              </a:rPr>
              <a:t>Measuring and Rebuilding Trust in Copilot</a:t>
            </a:r>
            <a:endParaRPr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5458C523-18BD-B329-20F0-66A5C8717BAC}"/>
              </a:ext>
            </a:extLst>
          </p:cNvPr>
          <p:cNvSpPr>
            <a:spLocks noGrp="1"/>
          </p:cNvSpPr>
          <p:nvPr>
            <p:ph idx="1"/>
          </p:nvPr>
        </p:nvSpPr>
        <p:spPr>
          <a:xfrm>
            <a:off x="628650" y="2138361"/>
            <a:ext cx="7886700" cy="4351338"/>
          </a:xfrm>
        </p:spPr>
        <p:txBody>
          <a:bodyPr/>
          <a:lstStyle/>
          <a:p>
            <a:pPr marL="0" indent="0">
              <a:buNone/>
            </a:pPr>
            <a:r>
              <a:rPr lang="en-US" sz="2000" b="1" dirty="0">
                <a:latin typeface="Segoe UI" panose="020B0502040204020203" pitchFamily="34" charset="0"/>
                <a:cs typeface="Segoe UI" panose="020B0502040204020203" pitchFamily="34" charset="0"/>
              </a:rPr>
              <a:t>Problem Statement: </a:t>
            </a:r>
            <a:r>
              <a:rPr lang="en-US" sz="1800" dirty="0">
                <a:latin typeface="Segoe UI" panose="020B0502040204020203" pitchFamily="34" charset="0"/>
                <a:cs typeface="Segoe UI" panose="020B0502040204020203" pitchFamily="34" charset="0"/>
              </a:rPr>
              <a:t>Copilot launched without a clear understanding (or measurement) of how it would be trusted by support engineers or evaluated by the business. We needed to define what trust meant, measure it, and track how it changed over time.</a:t>
            </a:r>
          </a:p>
          <a:p>
            <a:pPr marL="342900" lvl="1" indent="0">
              <a:buNone/>
            </a:pPr>
            <a:endParaRPr lang="en-US" dirty="0">
              <a:latin typeface="Segoe UI" panose="020B0502040204020203" pitchFamily="34" charset="0"/>
              <a:cs typeface="Segoe UI" panose="020B0502040204020203" pitchFamily="34" charset="0"/>
            </a:endParaRPr>
          </a:p>
          <a:p>
            <a:pPr lvl="1">
              <a:lnSpc>
                <a:spcPct val="100000"/>
              </a:lnSpc>
              <a:spcBef>
                <a:spcPts val="600"/>
              </a:spcBef>
            </a:pPr>
            <a:r>
              <a:rPr lang="en-US" dirty="0">
                <a:latin typeface="Segoe UI" panose="020B0502040204020203" pitchFamily="34" charset="0"/>
                <a:cs typeface="Segoe UI" panose="020B0502040204020203" pitchFamily="34" charset="0"/>
              </a:rPr>
              <a:t>User satisfaction </a:t>
            </a:r>
            <a:r>
              <a:rPr dirty="0">
                <a:latin typeface="Segoe UI" panose="020B0502040204020203" pitchFamily="34" charset="0"/>
                <a:cs typeface="Segoe UI" panose="020B0502040204020203" pitchFamily="34" charset="0"/>
              </a:rPr>
              <a:t>declined: </a:t>
            </a:r>
            <a:r>
              <a:rPr b="1" dirty="0">
                <a:solidFill>
                  <a:schemeClr val="accent4">
                    <a:lumMod val="50000"/>
                  </a:schemeClr>
                </a:solidFill>
                <a:latin typeface="Segoe UI" panose="020B0502040204020203" pitchFamily="34" charset="0"/>
                <a:cs typeface="Segoe UI" panose="020B0502040204020203" pitchFamily="34" charset="0"/>
              </a:rPr>
              <a:t>1</a:t>
            </a:r>
            <a:r>
              <a:rPr lang="en-US" b="1" dirty="0">
                <a:solidFill>
                  <a:schemeClr val="accent4">
                    <a:lumMod val="50000"/>
                  </a:schemeClr>
                </a:solidFill>
                <a:latin typeface="Segoe UI" panose="020B0502040204020203" pitchFamily="34" charset="0"/>
                <a:cs typeface="Segoe UI" panose="020B0502040204020203" pitchFamily="34" charset="0"/>
              </a:rPr>
              <a:t>20 </a:t>
            </a:r>
            <a:r>
              <a:rPr lang="en-US" sz="1200" b="1" dirty="0">
                <a:solidFill>
                  <a:schemeClr val="accent4">
                    <a:lumMod val="50000"/>
                  </a:schemeClr>
                </a:solidFill>
                <a:latin typeface="Segoe UI" panose="020B0502040204020203" pitchFamily="34" charset="0"/>
                <a:cs typeface="Segoe UI" panose="020B0502040204020203" pitchFamily="34" charset="0"/>
              </a:rPr>
              <a:t>(good) </a:t>
            </a:r>
            <a:r>
              <a:rPr lang="en-US" b="1" dirty="0">
                <a:solidFill>
                  <a:schemeClr val="accent4">
                    <a:lumMod val="50000"/>
                  </a:schemeClr>
                </a:solidFill>
                <a:latin typeface="Segoe UI" panose="020B0502040204020203" pitchFamily="34" charset="0"/>
                <a:cs typeface="Segoe UI" panose="020B0502040204020203" pitchFamily="34" charset="0"/>
              </a:rPr>
              <a:t>→ </a:t>
            </a:r>
            <a:r>
              <a:rPr b="1" dirty="0">
                <a:solidFill>
                  <a:schemeClr val="accent4">
                    <a:lumMod val="50000"/>
                  </a:schemeClr>
                </a:solidFill>
                <a:latin typeface="Segoe UI" panose="020B0502040204020203" pitchFamily="34" charset="0"/>
                <a:cs typeface="Segoe UI" panose="020B0502040204020203" pitchFamily="34" charset="0"/>
              </a:rPr>
              <a:t>1</a:t>
            </a:r>
            <a:r>
              <a:rPr lang="en-US" b="1" dirty="0">
                <a:solidFill>
                  <a:schemeClr val="accent4">
                    <a:lumMod val="50000"/>
                  </a:schemeClr>
                </a:solidFill>
                <a:latin typeface="Segoe UI" panose="020B0502040204020203" pitchFamily="34" charset="0"/>
                <a:cs typeface="Segoe UI" panose="020B0502040204020203" pitchFamily="34" charset="0"/>
              </a:rPr>
              <a:t>11</a:t>
            </a:r>
            <a:r>
              <a:rPr b="1" dirty="0">
                <a:solidFill>
                  <a:schemeClr val="accent4">
                    <a:lumMod val="50000"/>
                  </a:schemeClr>
                </a:solidFill>
                <a:latin typeface="Segoe UI" panose="020B0502040204020203" pitchFamily="34" charset="0"/>
                <a:cs typeface="Segoe UI" panose="020B0502040204020203" pitchFamily="34" charset="0"/>
              </a:rPr>
              <a:t> → 8</a:t>
            </a:r>
            <a:r>
              <a:rPr lang="en-US" b="1" dirty="0">
                <a:solidFill>
                  <a:schemeClr val="accent4">
                    <a:lumMod val="50000"/>
                  </a:schemeClr>
                </a:solidFill>
                <a:latin typeface="Segoe UI" panose="020B0502040204020203" pitchFamily="34" charset="0"/>
                <a:cs typeface="Segoe UI" panose="020B0502040204020203" pitchFamily="34" charset="0"/>
              </a:rPr>
              <a:t>8 </a:t>
            </a:r>
            <a:r>
              <a:rPr lang="en-US" sz="1200" b="1" dirty="0">
                <a:solidFill>
                  <a:schemeClr val="accent4">
                    <a:lumMod val="50000"/>
                  </a:schemeClr>
                </a:solidFill>
                <a:latin typeface="Segoe UI" panose="020B0502040204020203" pitchFamily="34" charset="0"/>
                <a:cs typeface="Segoe UI" panose="020B0502040204020203" pitchFamily="34" charset="0"/>
              </a:rPr>
              <a:t>(poor)</a:t>
            </a:r>
            <a:endParaRPr lang="en-US" b="1" dirty="0">
              <a:solidFill>
                <a:schemeClr val="accent4">
                  <a:lumMod val="50000"/>
                </a:schemeClr>
              </a:solidFill>
              <a:latin typeface="Segoe UI" panose="020B0502040204020203" pitchFamily="34" charset="0"/>
              <a:cs typeface="Segoe UI" panose="020B0502040204020203" pitchFamily="34" charset="0"/>
            </a:endParaRPr>
          </a:p>
          <a:p>
            <a:pPr lvl="1">
              <a:lnSpc>
                <a:spcPct val="100000"/>
              </a:lnSpc>
              <a:spcBef>
                <a:spcPts val="600"/>
              </a:spcBef>
            </a:pPr>
            <a:endParaRPr lang="en-US" dirty="0">
              <a:latin typeface="Segoe UI" panose="020B0502040204020203" pitchFamily="34" charset="0"/>
              <a:cs typeface="Segoe UI" panose="020B0502040204020203" pitchFamily="34" charset="0"/>
            </a:endParaRPr>
          </a:p>
          <a:p>
            <a:pPr lvl="1">
              <a:lnSpc>
                <a:spcPct val="100000"/>
              </a:lnSpc>
              <a:spcBef>
                <a:spcPts val="600"/>
              </a:spcBef>
            </a:pPr>
            <a:r>
              <a:rPr dirty="0">
                <a:latin typeface="Segoe UI" panose="020B0502040204020203" pitchFamily="34" charset="0"/>
                <a:cs typeface="Segoe UI" panose="020B0502040204020203" pitchFamily="34" charset="0"/>
              </a:rPr>
              <a:t>Only </a:t>
            </a:r>
            <a:r>
              <a:rPr b="1" dirty="0">
                <a:solidFill>
                  <a:schemeClr val="accent4">
                    <a:lumMod val="50000"/>
                  </a:schemeClr>
                </a:solidFill>
                <a:latin typeface="Segoe UI" panose="020B0502040204020203" pitchFamily="34" charset="0"/>
                <a:cs typeface="Segoe UI" panose="020B0502040204020203" pitchFamily="34" charset="0"/>
              </a:rPr>
              <a:t>4</a:t>
            </a:r>
            <a:r>
              <a:rPr lang="en-US" b="1" dirty="0">
                <a:solidFill>
                  <a:schemeClr val="accent4">
                    <a:lumMod val="50000"/>
                  </a:schemeClr>
                </a:solidFill>
                <a:latin typeface="Segoe UI" panose="020B0502040204020203" pitchFamily="34" charset="0"/>
                <a:cs typeface="Segoe UI" panose="020B0502040204020203" pitchFamily="34" charset="0"/>
              </a:rPr>
              <a:t>0</a:t>
            </a:r>
            <a:r>
              <a:rPr b="1" dirty="0">
                <a:solidFill>
                  <a:schemeClr val="accent4">
                    <a:lumMod val="50000"/>
                  </a:schemeClr>
                </a:solidFill>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of engineers </a:t>
            </a:r>
            <a:r>
              <a:rPr dirty="0">
                <a:latin typeface="Segoe UI" panose="020B0502040204020203" pitchFamily="34" charset="0"/>
                <a:cs typeface="Segoe UI" panose="020B0502040204020203" pitchFamily="34" charset="0"/>
              </a:rPr>
              <a:t>said Copilot made their tasks easier</a:t>
            </a:r>
            <a:endParaRPr lang="en-US" dirty="0">
              <a:latin typeface="Segoe UI" panose="020B0502040204020203" pitchFamily="34" charset="0"/>
              <a:cs typeface="Segoe UI" panose="020B0502040204020203" pitchFamily="34" charset="0"/>
            </a:endParaRPr>
          </a:p>
          <a:p>
            <a:pPr lvl="1">
              <a:lnSpc>
                <a:spcPct val="100000"/>
              </a:lnSpc>
              <a:spcBef>
                <a:spcPts val="600"/>
              </a:spcBef>
            </a:pPr>
            <a:endParaRPr lang="en-US" dirty="0">
              <a:latin typeface="Segoe UI" panose="020B0502040204020203" pitchFamily="34" charset="0"/>
              <a:cs typeface="Segoe UI" panose="020B0502040204020203" pitchFamily="34" charset="0"/>
            </a:endParaRPr>
          </a:p>
          <a:p>
            <a:pPr lvl="1">
              <a:lnSpc>
                <a:spcPct val="100000"/>
              </a:lnSpc>
              <a:spcBef>
                <a:spcPts val="600"/>
              </a:spcBef>
            </a:pPr>
            <a:r>
              <a:rPr dirty="0">
                <a:latin typeface="Segoe UI" panose="020B0502040204020203" pitchFamily="34" charset="0"/>
                <a:cs typeface="Segoe UI" panose="020B0502040204020203" pitchFamily="34" charset="0"/>
              </a:rPr>
              <a:t>Engineers appreciated ease-of-use but </a:t>
            </a:r>
            <a:r>
              <a:rPr b="1" dirty="0">
                <a:solidFill>
                  <a:schemeClr val="accent4">
                    <a:lumMod val="50000"/>
                  </a:schemeClr>
                </a:solidFill>
                <a:latin typeface="Segoe UI" panose="020B0502040204020203" pitchFamily="34" charset="0"/>
                <a:cs typeface="Segoe UI" panose="020B0502040204020203" pitchFamily="34" charset="0"/>
              </a:rPr>
              <a:t>didn’t trust outputs</a:t>
            </a:r>
            <a:r>
              <a:rPr dirty="0">
                <a:latin typeface="Segoe UI" panose="020B0502040204020203" pitchFamily="34" charset="0"/>
                <a:cs typeface="Segoe UI" panose="020B0502040204020203" pitchFamily="34" charset="0"/>
              </a:rPr>
              <a:t> due to hallucinations, broken links, and inconsistency</a:t>
            </a:r>
            <a:r>
              <a:rPr lang="en-US" dirty="0">
                <a:latin typeface="Segoe UI" panose="020B0502040204020203" pitchFamily="34" charset="0"/>
                <a:cs typeface="Segoe UI" panose="020B0502040204020203" pitchFamily="34" charset="0"/>
              </a:rPr>
              <a:t> in output</a:t>
            </a:r>
            <a:endParaRPr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576EE68E-10D6-B6DD-AA49-7E90D08B399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177" y1="81994" x2="50000" y2="82637"/>
                        <a14:foregroundMark x1="50000" y1="82637" x2="89716" y2="81672"/>
                        <a14:foregroundMark x1="76950" y1="76527" x2="49291" y2="73955"/>
                      </a14:backgroundRemoval>
                    </a14:imgEffect>
                  </a14:imgLayer>
                </a14:imgProps>
              </a:ext>
            </a:extLst>
          </a:blip>
          <a:stretch>
            <a:fillRect/>
          </a:stretch>
        </p:blipFill>
        <p:spPr>
          <a:xfrm>
            <a:off x="836930" y="4259425"/>
            <a:ext cx="358140" cy="394970"/>
          </a:xfrm>
          <a:prstGeom prst="rect">
            <a:avLst/>
          </a:prstGeom>
        </p:spPr>
      </p:pic>
      <p:pic>
        <p:nvPicPr>
          <p:cNvPr id="12" name="Picture 11">
            <a:extLst>
              <a:ext uri="{FF2B5EF4-FFF2-40B4-BE49-F238E27FC236}">
                <a16:creationId xmlns:a16="http://schemas.microsoft.com/office/drawing/2014/main" id="{972E2C23-1C6C-8797-7C7C-3E7ACAF01D9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177" y1="81994" x2="50000" y2="82637"/>
                        <a14:foregroundMark x1="50000" y1="82637" x2="89716" y2="81672"/>
                        <a14:foregroundMark x1="76950" y1="76527" x2="49291" y2="73955"/>
                      </a14:backgroundRemoval>
                    </a14:imgEffect>
                  </a14:imgLayer>
                </a14:imgProps>
              </a:ext>
            </a:extLst>
          </a:blip>
          <a:stretch>
            <a:fillRect/>
          </a:stretch>
        </p:blipFill>
        <p:spPr>
          <a:xfrm>
            <a:off x="836930" y="3523297"/>
            <a:ext cx="358140" cy="394970"/>
          </a:xfrm>
          <a:prstGeom prst="rect">
            <a:avLst/>
          </a:prstGeom>
        </p:spPr>
      </p:pic>
      <p:pic>
        <p:nvPicPr>
          <p:cNvPr id="13" name="Picture 12">
            <a:extLst>
              <a:ext uri="{FF2B5EF4-FFF2-40B4-BE49-F238E27FC236}">
                <a16:creationId xmlns:a16="http://schemas.microsoft.com/office/drawing/2014/main" id="{374132CC-6E64-5E4D-1D26-6FA333BF29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177" y1="81994" x2="50000" y2="82637"/>
                        <a14:foregroundMark x1="50000" y1="82637" x2="89716" y2="81672"/>
                        <a14:foregroundMark x1="76950" y1="76527" x2="49291" y2="73955"/>
                      </a14:backgroundRemoval>
                    </a14:imgEffect>
                  </a14:imgLayer>
                </a14:imgProps>
              </a:ext>
            </a:extLst>
          </a:blip>
          <a:stretch>
            <a:fillRect/>
          </a:stretch>
        </p:blipFill>
        <p:spPr>
          <a:xfrm>
            <a:off x="836930" y="4995553"/>
            <a:ext cx="358140" cy="394970"/>
          </a:xfrm>
          <a:prstGeom prst="rect">
            <a:avLst/>
          </a:prstGeom>
        </p:spPr>
      </p:pic>
    </p:spTree>
    <p:extLst>
      <p:ext uri="{BB962C8B-B14F-4D97-AF65-F5344CB8AC3E}">
        <p14:creationId xmlns:p14="http://schemas.microsoft.com/office/powerpoint/2010/main" val="215483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Segoe UI" panose="020B0502040204020203" pitchFamily="34" charset="0"/>
                <a:cs typeface="Segoe UI" panose="020B0502040204020203" pitchFamily="34" charset="0"/>
              </a:rPr>
              <a:t>Research Approach</a:t>
            </a:r>
            <a:r>
              <a:rPr lang="en-US" b="1" dirty="0">
                <a:latin typeface="Segoe UI" panose="020B0502040204020203" pitchFamily="34" charset="0"/>
                <a:cs typeface="Segoe UI" panose="020B0502040204020203" pitchFamily="34" charset="0"/>
              </a:rPr>
              <a:t>: Survey + Qual</a:t>
            </a:r>
            <a:endParaRPr b="1"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825624"/>
            <a:ext cx="8068310" cy="4667249"/>
          </a:xfrm>
        </p:spPr>
        <p:txBody>
          <a:bodyPr>
            <a:normAutofit/>
          </a:bodyPr>
          <a:lstStyle/>
          <a:p>
            <a:pPr>
              <a:lnSpc>
                <a:spcPct val="100000"/>
              </a:lnSpc>
            </a:pPr>
            <a:r>
              <a:rPr lang="en-US" sz="1600" dirty="0">
                <a:latin typeface="Segoe UI" panose="020B0502040204020203" pitchFamily="34" charset="0"/>
                <a:cs typeface="Segoe UI" panose="020B0502040204020203" pitchFamily="34" charset="0"/>
              </a:rPr>
              <a:t>Longitudinal survey (Waves 2–4)</a:t>
            </a:r>
          </a:p>
          <a:p>
            <a:pPr>
              <a:lnSpc>
                <a:spcPct val="100000"/>
              </a:lnSpc>
            </a:pPr>
            <a:r>
              <a:rPr lang="en-US" sz="1600" dirty="0">
                <a:latin typeface="Segoe UI" panose="020B0502040204020203" pitchFamily="34" charset="0"/>
                <a:cs typeface="Segoe UI" panose="020B0502040204020203" pitchFamily="34" charset="0"/>
              </a:rPr>
              <a:t>Developed a custom AI Composite Score to measure trust signals </a:t>
            </a:r>
          </a:p>
          <a:p>
            <a:pPr>
              <a:lnSpc>
                <a:spcPct val="100000"/>
              </a:lnSpc>
            </a:pPr>
            <a:r>
              <a:rPr lang="en-US" sz="1600" dirty="0">
                <a:latin typeface="Segoe UI" panose="020B0502040204020203" pitchFamily="34" charset="0"/>
                <a:cs typeface="Segoe UI" panose="020B0502040204020203" pitchFamily="34" charset="0"/>
              </a:rPr>
              <a:t>Statistical Tests:</a:t>
            </a:r>
          </a:p>
          <a:p>
            <a:pPr lvl="1">
              <a:lnSpc>
                <a:spcPct val="100000"/>
              </a:lnSpc>
            </a:pPr>
            <a:r>
              <a:rPr lang="en-US" sz="1600" dirty="0">
                <a:latin typeface="Segoe UI" panose="020B0502040204020203" pitchFamily="34" charset="0"/>
                <a:cs typeface="Segoe UI" panose="020B0502040204020203" pitchFamily="34" charset="0"/>
              </a:rPr>
              <a:t>Wilcoxon Signed Rank (wave 2) – to test whether observed satisfaction scores differed significantly from a hypothetical baseline</a:t>
            </a:r>
          </a:p>
          <a:p>
            <a:pPr lvl="1">
              <a:lnSpc>
                <a:spcPct val="100000"/>
              </a:lnSpc>
            </a:pPr>
            <a:r>
              <a:rPr lang="en-US" sz="1600" dirty="0">
                <a:latin typeface="Segoe UI" panose="020B0502040204020203" pitchFamily="34" charset="0"/>
                <a:cs typeface="Segoe UI" panose="020B0502040204020203" pitchFamily="34" charset="0"/>
              </a:rPr>
              <a:t>Mann-Whitney U – to compare scores across survey waves (non-parametric, as data wasn’t normally distributed)</a:t>
            </a:r>
          </a:p>
          <a:p>
            <a:pPr lvl="1">
              <a:lnSpc>
                <a:spcPct val="100000"/>
              </a:lnSpc>
            </a:pPr>
            <a:r>
              <a:rPr lang="en-US" sz="1600" dirty="0">
                <a:latin typeface="Segoe UI" panose="020B0502040204020203" pitchFamily="34" charset="0"/>
                <a:cs typeface="Segoe UI" panose="020B0502040204020203" pitchFamily="34" charset="0"/>
              </a:rPr>
              <a:t>Key Driver Analysis (Adj. R² = 0.87) (wave 2 and 3)– to identify key predictors of trust and satisfaction (e.g., poor accuracy, poor productivity)</a:t>
            </a:r>
          </a:p>
          <a:p>
            <a:pPr>
              <a:lnSpc>
                <a:spcPct val="100000"/>
              </a:lnSpc>
            </a:pPr>
            <a:r>
              <a:rPr lang="en-US" sz="1600" dirty="0">
                <a:latin typeface="Segoe UI" panose="020B0502040204020203" pitchFamily="34" charset="0"/>
                <a:cs typeface="Segoe UI" panose="020B0502040204020203" pitchFamily="34" charset="0"/>
              </a:rPr>
              <a:t>Thematic analysis of open-ended responses to surface top pain points and confidence gaps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9F5A1FC-2852-A187-5A20-D51374881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9E3B3-6E58-EBDE-CCC9-5A715503C589}"/>
              </a:ext>
            </a:extLst>
          </p:cNvPr>
          <p:cNvSpPr>
            <a:spLocks noGrp="1"/>
          </p:cNvSpPr>
          <p:nvPr>
            <p:ph type="title"/>
          </p:nvPr>
        </p:nvSpPr>
        <p:spPr>
          <a:xfrm>
            <a:off x="764574" y="3429000"/>
            <a:ext cx="7576786" cy="870408"/>
          </a:xfrm>
        </p:spPr>
        <p:txBody>
          <a:bodyPr anchor="b">
            <a:noAutofit/>
          </a:bodyPr>
          <a:lstStyle/>
          <a:p>
            <a:r>
              <a:rPr lang="en-US" sz="4400" b="1" dirty="0">
                <a:latin typeface="Segoe UI" panose="020B0502040204020203" pitchFamily="34" charset="0"/>
                <a:cs typeface="Segoe UI" panose="020B0502040204020203" pitchFamily="34" charset="0"/>
              </a:rPr>
              <a:t>What the Data Told Us: Trust, Accuracy, and Impact </a:t>
            </a:r>
          </a:p>
        </p:txBody>
      </p:sp>
    </p:spTree>
    <p:extLst>
      <p:ext uri="{BB962C8B-B14F-4D97-AF65-F5344CB8AC3E}">
        <p14:creationId xmlns:p14="http://schemas.microsoft.com/office/powerpoint/2010/main" val="3984019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1A93C34-7EB9-A28F-D1AA-3048968C0242}"/>
              </a:ext>
            </a:extLst>
          </p:cNvPr>
          <p:cNvSpPr/>
          <p:nvPr/>
        </p:nvSpPr>
        <p:spPr>
          <a:xfrm>
            <a:off x="2735898" y="4139619"/>
            <a:ext cx="6159603" cy="772418"/>
          </a:xfrm>
          <a:prstGeom prst="rect">
            <a:avLst/>
          </a:prstGeom>
          <a:gradFill>
            <a:gsLst>
              <a:gs pos="0">
                <a:srgbClr val="52768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AECF9EE3-794C-F090-69A5-9385CC19202E}"/>
              </a:ext>
            </a:extLst>
          </p:cNvPr>
          <p:cNvSpPr/>
          <p:nvPr/>
        </p:nvSpPr>
        <p:spPr>
          <a:xfrm>
            <a:off x="2621281" y="3374827"/>
            <a:ext cx="6216243" cy="772418"/>
          </a:xfrm>
          <a:prstGeom prst="rect">
            <a:avLst/>
          </a:prstGeom>
          <a:gradFill>
            <a:gsLst>
              <a:gs pos="0">
                <a:srgbClr val="5C9277">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3168630F-9B81-687B-A5CC-67F096318F35}"/>
              </a:ext>
            </a:extLst>
          </p:cNvPr>
          <p:cNvSpPr/>
          <p:nvPr/>
        </p:nvSpPr>
        <p:spPr>
          <a:xfrm>
            <a:off x="3108025" y="4902086"/>
            <a:ext cx="6320976" cy="784080"/>
          </a:xfrm>
          <a:prstGeom prst="rect">
            <a:avLst/>
          </a:prstGeom>
          <a:gradFill>
            <a:gsLst>
              <a:gs pos="0">
                <a:srgbClr val="4A609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 name="TextBox 3">
            <a:extLst>
              <a:ext uri="{FF2B5EF4-FFF2-40B4-BE49-F238E27FC236}">
                <a16:creationId xmlns:a16="http://schemas.microsoft.com/office/drawing/2014/main" id="{BC805694-983B-B67F-B171-2A690A3F51AA}"/>
              </a:ext>
            </a:extLst>
          </p:cNvPr>
          <p:cNvSpPr txBox="1"/>
          <p:nvPr/>
        </p:nvSpPr>
        <p:spPr>
          <a:xfrm>
            <a:off x="587891" y="671987"/>
            <a:ext cx="7834749" cy="600164"/>
          </a:xfrm>
          <a:prstGeom prst="rect">
            <a:avLst/>
          </a:prstGeom>
          <a:noFill/>
        </p:spPr>
        <p:txBody>
          <a:bodyPr wrap="square">
            <a:spAutoFit/>
          </a:bodyPr>
          <a:lstStyle/>
          <a:p>
            <a:pPr marL="0" lvl="1" defTabSz="699557">
              <a:spcAft>
                <a:spcPts val="450"/>
              </a:spcAft>
              <a:buSzPct val="90000"/>
              <a:defRPr/>
            </a:pPr>
            <a:r>
              <a:rPr lang="en-US" sz="3300" b="1" dirty="0">
                <a:latin typeface="Segoe UI" panose="020B0502040204020203" pitchFamily="34" charset="0"/>
                <a:ea typeface="+mj-ea"/>
                <a:cs typeface="Segoe UI" panose="020B0502040204020203" pitchFamily="34" charset="0"/>
              </a:rPr>
              <a:t>AI Composite Score</a:t>
            </a:r>
          </a:p>
        </p:txBody>
      </p:sp>
      <p:pic>
        <p:nvPicPr>
          <p:cNvPr id="5" name="Picture 4">
            <a:extLst>
              <a:ext uri="{FF2B5EF4-FFF2-40B4-BE49-F238E27FC236}">
                <a16:creationId xmlns:a16="http://schemas.microsoft.com/office/drawing/2014/main" id="{332DE0DD-D2E6-81F8-3909-FD9BD0E87D5E}"/>
              </a:ext>
            </a:extLst>
          </p:cNvPr>
          <p:cNvPicPr>
            <a:picLocks noChangeAspect="1"/>
          </p:cNvPicPr>
          <p:nvPr/>
        </p:nvPicPr>
        <p:blipFill>
          <a:blip r:embed="rId3"/>
          <a:stretch>
            <a:fillRect/>
          </a:stretch>
        </p:blipFill>
        <p:spPr>
          <a:xfrm>
            <a:off x="4572000" y="3429000"/>
            <a:ext cx="0" cy="0"/>
          </a:xfrm>
          <a:prstGeom prst="rect">
            <a:avLst/>
          </a:prstGeom>
        </p:spPr>
      </p:pic>
      <p:sp>
        <p:nvSpPr>
          <p:cNvPr id="6" name="Rectangle 5">
            <a:extLst>
              <a:ext uri="{FF2B5EF4-FFF2-40B4-BE49-F238E27FC236}">
                <a16:creationId xmlns:a16="http://schemas.microsoft.com/office/drawing/2014/main" id="{343AB9DC-5A57-26D8-2C3D-37C99D134354}"/>
              </a:ext>
            </a:extLst>
          </p:cNvPr>
          <p:cNvSpPr/>
          <p:nvPr/>
        </p:nvSpPr>
        <p:spPr>
          <a:xfrm>
            <a:off x="2444242" y="2588656"/>
            <a:ext cx="6222238" cy="786172"/>
          </a:xfrm>
          <a:prstGeom prst="rect">
            <a:avLst/>
          </a:prstGeom>
          <a:gradFill>
            <a:gsLst>
              <a:gs pos="0">
                <a:srgbClr val="66AC64">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7" name="Group 6">
            <a:extLst>
              <a:ext uri="{FF2B5EF4-FFF2-40B4-BE49-F238E27FC236}">
                <a16:creationId xmlns:a16="http://schemas.microsoft.com/office/drawing/2014/main" id="{B6161ABD-8604-CA8D-1573-42D334B2FA05}"/>
              </a:ext>
            </a:extLst>
          </p:cNvPr>
          <p:cNvGrpSpPr/>
          <p:nvPr/>
        </p:nvGrpSpPr>
        <p:grpSpPr>
          <a:xfrm>
            <a:off x="4084367" y="2820029"/>
            <a:ext cx="2192920" cy="2601064"/>
            <a:chOff x="5237323" y="2355645"/>
            <a:chExt cx="2923893" cy="3468085"/>
          </a:xfrm>
        </p:grpSpPr>
        <p:sp>
          <p:nvSpPr>
            <p:cNvPr id="8" name="TextBox 7">
              <a:extLst>
                <a:ext uri="{FF2B5EF4-FFF2-40B4-BE49-F238E27FC236}">
                  <a16:creationId xmlns:a16="http://schemas.microsoft.com/office/drawing/2014/main" id="{5470BF31-7377-192F-9CA8-425299EB794C}"/>
                </a:ext>
              </a:extLst>
            </p:cNvPr>
            <p:cNvSpPr txBox="1"/>
            <p:nvPr/>
          </p:nvSpPr>
          <p:spPr>
            <a:xfrm>
              <a:off x="5249019" y="2355645"/>
              <a:ext cx="2912197" cy="492443"/>
            </a:xfrm>
            <a:prstGeom prst="rect">
              <a:avLst/>
            </a:prstGeom>
            <a:noFill/>
          </p:spPr>
          <p:txBody>
            <a:bodyPr wrap="square" rtlCol="0">
              <a:spAutoFit/>
            </a:bodyPr>
            <a:lstStyle/>
            <a:p>
              <a:pPr algn="ctr" defTabSz="685800">
                <a:defRPr/>
              </a:pPr>
              <a:r>
                <a:rPr lang="en-US" sz="900" dirty="0">
                  <a:solidFill>
                    <a:prstClr val="black"/>
                  </a:solidFill>
                  <a:latin typeface="Segoe UI" panose="020B0502040204020203" pitchFamily="34" charset="0"/>
                  <a:cs typeface="Segoe UI" panose="020B0502040204020203" pitchFamily="34" charset="0"/>
                </a:rPr>
                <a:t>I </a:t>
              </a:r>
              <a:r>
                <a:rPr lang="en-US" sz="900" b="1" dirty="0">
                  <a:solidFill>
                    <a:prstClr val="black"/>
                  </a:solidFill>
                  <a:latin typeface="Segoe UI" panose="020B0502040204020203" pitchFamily="34" charset="0"/>
                  <a:cs typeface="Segoe UI" panose="020B0502040204020203" pitchFamily="34" charset="0"/>
                </a:rPr>
                <a:t>would be disappointed </a:t>
              </a:r>
              <a:r>
                <a:rPr lang="en-US" sz="900" dirty="0">
                  <a:solidFill>
                    <a:prstClr val="black"/>
                  </a:solidFill>
                  <a:latin typeface="Segoe UI" panose="020B0502040204020203" pitchFamily="34" charset="0"/>
                  <a:cs typeface="Segoe UI" panose="020B0502040204020203" pitchFamily="34" charset="0"/>
                </a:rPr>
                <a:t>if I could not use Copilot</a:t>
              </a:r>
            </a:p>
          </p:txBody>
        </p:sp>
        <p:sp>
          <p:nvSpPr>
            <p:cNvPr id="9" name="TextBox 8">
              <a:extLst>
                <a:ext uri="{FF2B5EF4-FFF2-40B4-BE49-F238E27FC236}">
                  <a16:creationId xmlns:a16="http://schemas.microsoft.com/office/drawing/2014/main" id="{3EB6A899-E01D-65E0-695D-265CAA11EF4C}"/>
                </a:ext>
              </a:extLst>
            </p:cNvPr>
            <p:cNvSpPr txBox="1"/>
            <p:nvPr/>
          </p:nvSpPr>
          <p:spPr>
            <a:xfrm>
              <a:off x="5237323" y="3456317"/>
              <a:ext cx="2912196" cy="307776"/>
            </a:xfrm>
            <a:prstGeom prst="rect">
              <a:avLst/>
            </a:prstGeom>
            <a:noFill/>
          </p:spPr>
          <p:txBody>
            <a:bodyPr wrap="square" rtlCol="0">
              <a:spAutoFit/>
            </a:bodyPr>
            <a:lstStyle/>
            <a:p>
              <a:pPr algn="ctr" fontAlgn="t" latinLnBrk="0">
                <a:spcBef>
                  <a:spcPts val="0"/>
                </a:spcBef>
                <a:spcAft>
                  <a:spcPts val="0"/>
                </a:spcAft>
              </a:pPr>
              <a:r>
                <a:rPr kumimoji="0" lang="en-US" sz="900" b="1" i="0" u="none" strike="noStrike" kern="1200" cap="none" spc="0" normalizeH="0" baseline="0" noProof="0" dirty="0">
                  <a:ln>
                    <a:noFill/>
                  </a:ln>
                  <a:effectLst/>
                  <a:uLnTx/>
                  <a:uFillTx/>
                  <a:latin typeface="Segoe UI"/>
                  <a:ea typeface="Calibri" panose="020F0502020204030204" pitchFamily="34" charset="0"/>
                  <a:cs typeface="Segoe UI"/>
                </a:rPr>
                <a:t>Efficiently and effectively</a:t>
              </a:r>
              <a:endParaRPr lang="en-US" sz="900" b="1" i="0" u="none" strike="noStrike" dirty="0">
                <a:effectLst/>
                <a:latin typeface="Segoe UI"/>
                <a:cs typeface="Segoe UI"/>
              </a:endParaRPr>
            </a:p>
          </p:txBody>
        </p:sp>
        <p:sp>
          <p:nvSpPr>
            <p:cNvPr id="10" name="TextBox 9">
              <a:extLst>
                <a:ext uri="{FF2B5EF4-FFF2-40B4-BE49-F238E27FC236}">
                  <a16:creationId xmlns:a16="http://schemas.microsoft.com/office/drawing/2014/main" id="{D359FCC4-B3A5-521C-B022-60BA43ABDA2E}"/>
                </a:ext>
              </a:extLst>
            </p:cNvPr>
            <p:cNvSpPr txBox="1"/>
            <p:nvPr/>
          </p:nvSpPr>
          <p:spPr>
            <a:xfrm>
              <a:off x="5237323" y="4476271"/>
              <a:ext cx="2912194" cy="307776"/>
            </a:xfrm>
            <a:prstGeom prst="rect">
              <a:avLst/>
            </a:prstGeom>
            <a:noFill/>
          </p:spPr>
          <p:txBody>
            <a:bodyPr wrap="square" rtlCol="0">
              <a:spAutoFit/>
            </a:bodyPr>
            <a:lstStyle/>
            <a:p>
              <a:pPr algn="ctr" defTabSz="685800">
                <a:defRPr/>
              </a:pPr>
              <a:r>
                <a:rPr lang="en-US" sz="900" b="1" dirty="0">
                  <a:solidFill>
                    <a:prstClr val="black"/>
                  </a:solidFill>
                  <a:latin typeface="Segoe UI" panose="020B0502040204020203" pitchFamily="34" charset="0"/>
                  <a:cs typeface="Segoe UI" panose="020B0502040204020203" pitchFamily="34" charset="0"/>
                </a:rPr>
                <a:t>Accurate and relevant</a:t>
              </a:r>
            </a:p>
          </p:txBody>
        </p:sp>
        <p:sp>
          <p:nvSpPr>
            <p:cNvPr id="11" name="TextBox 10">
              <a:extLst>
                <a:ext uri="{FF2B5EF4-FFF2-40B4-BE49-F238E27FC236}">
                  <a16:creationId xmlns:a16="http://schemas.microsoft.com/office/drawing/2014/main" id="{485CE569-8375-ACCF-5928-1F0F03326CA4}"/>
                </a:ext>
              </a:extLst>
            </p:cNvPr>
            <p:cNvSpPr txBox="1"/>
            <p:nvPr/>
          </p:nvSpPr>
          <p:spPr>
            <a:xfrm>
              <a:off x="5237324" y="5515954"/>
              <a:ext cx="2912194" cy="307776"/>
            </a:xfrm>
            <a:prstGeom prst="rect">
              <a:avLst/>
            </a:prstGeom>
            <a:noFill/>
          </p:spPr>
          <p:txBody>
            <a:bodyPr wrap="square" rtlCol="0">
              <a:spAutoFit/>
            </a:bodyPr>
            <a:lstStyle/>
            <a:p>
              <a:pPr algn="ctr" defTabSz="685800">
                <a:defRPr/>
              </a:pPr>
              <a:r>
                <a:rPr lang="en-US" sz="900" dirty="0">
                  <a:solidFill>
                    <a:prstClr val="black"/>
                  </a:solidFill>
                  <a:latin typeface="Segoe UI" panose="020B0502040204020203" pitchFamily="34" charset="0"/>
                  <a:cs typeface="Segoe UI" panose="020B0502040204020203" pitchFamily="34" charset="0"/>
                </a:rPr>
                <a:t>Copilot is </a:t>
              </a:r>
              <a:r>
                <a:rPr lang="en-US" sz="900" b="1" dirty="0">
                  <a:solidFill>
                    <a:prstClr val="black"/>
                  </a:solidFill>
                  <a:latin typeface="Segoe UI" panose="020B0502040204020203" pitchFamily="34" charset="0"/>
                  <a:cs typeface="Segoe UI" panose="020B0502040204020203" pitchFamily="34" charset="0"/>
                </a:rPr>
                <a:t>easy to use</a:t>
              </a:r>
            </a:p>
          </p:txBody>
        </p:sp>
      </p:grpSp>
      <p:graphicFrame>
        <p:nvGraphicFramePr>
          <p:cNvPr id="12" name="Diagram 11">
            <a:extLst>
              <a:ext uri="{FF2B5EF4-FFF2-40B4-BE49-F238E27FC236}">
                <a16:creationId xmlns:a16="http://schemas.microsoft.com/office/drawing/2014/main" id="{3F40B7B2-C9E8-1321-4AF7-8D872B78B732}"/>
              </a:ext>
            </a:extLst>
          </p:cNvPr>
          <p:cNvGraphicFramePr/>
          <p:nvPr>
            <p:extLst>
              <p:ext uri="{D42A27DB-BD31-4B8C-83A1-F6EECF244321}">
                <p14:modId xmlns:p14="http://schemas.microsoft.com/office/powerpoint/2010/main" val="2392129533"/>
              </p:ext>
            </p:extLst>
          </p:nvPr>
        </p:nvGraphicFramePr>
        <p:xfrm>
          <a:off x="477520" y="2588655"/>
          <a:ext cx="3937593" cy="31074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407AA94A-ED78-0BB1-9861-6FD618A2DFDE}"/>
              </a:ext>
            </a:extLst>
          </p:cNvPr>
          <p:cNvSpPr txBox="1"/>
          <p:nvPr/>
        </p:nvSpPr>
        <p:spPr>
          <a:xfrm>
            <a:off x="2031381" y="3042078"/>
            <a:ext cx="886682" cy="338554"/>
          </a:xfrm>
          <a:prstGeom prst="rect">
            <a:avLst/>
          </a:prstGeom>
          <a:noFill/>
        </p:spPr>
        <p:txBody>
          <a:bodyPr wrap="square">
            <a:spAutoFit/>
          </a:bodyPr>
          <a:lstStyle/>
          <a:p>
            <a:pPr defTabSz="685800">
              <a:defRPr/>
            </a:pPr>
            <a:r>
              <a:rPr lang="en-US" sz="1600" b="1" dirty="0">
                <a:solidFill>
                  <a:prstClr val="white"/>
                </a:solidFill>
                <a:latin typeface="Segoe UI" panose="020B0502040204020203" pitchFamily="34" charset="0"/>
                <a:cs typeface="Segoe UI" panose="020B0502040204020203" pitchFamily="34" charset="0"/>
              </a:rPr>
              <a:t>VALUE</a:t>
            </a:r>
            <a:endParaRPr lang="en-US" sz="1600" dirty="0">
              <a:solidFill>
                <a:prstClr val="white"/>
              </a:solidFill>
              <a:latin typeface="Calibri" panose="020F0502020204030204"/>
            </a:endParaRPr>
          </a:p>
        </p:txBody>
      </p:sp>
      <p:sp>
        <p:nvSpPr>
          <p:cNvPr id="13" name="TextBox 12">
            <a:extLst>
              <a:ext uri="{FF2B5EF4-FFF2-40B4-BE49-F238E27FC236}">
                <a16:creationId xmlns:a16="http://schemas.microsoft.com/office/drawing/2014/main" id="{371C7346-9732-1196-B9B6-887E7DD155F1}"/>
              </a:ext>
            </a:extLst>
          </p:cNvPr>
          <p:cNvSpPr txBox="1"/>
          <p:nvPr/>
        </p:nvSpPr>
        <p:spPr>
          <a:xfrm>
            <a:off x="587890" y="1193124"/>
            <a:ext cx="7834749" cy="461665"/>
          </a:xfrm>
          <a:prstGeom prst="rect">
            <a:avLst/>
          </a:prstGeom>
          <a:noFill/>
        </p:spPr>
        <p:txBody>
          <a:bodyPr wrap="square">
            <a:spAutoFit/>
          </a:bodyPr>
          <a:lstStyle/>
          <a:p>
            <a:pPr marL="0" lvl="1" defTabSz="699557">
              <a:spcAft>
                <a:spcPts val="450"/>
              </a:spcAft>
              <a:buSzPct val="90000"/>
              <a:defRPr/>
            </a:pPr>
            <a:r>
              <a:rPr lang="en-US" sz="1200" dirty="0">
                <a:solidFill>
                  <a:prstClr val="black">
                    <a:lumMod val="95000"/>
                    <a:lumOff val="5000"/>
                  </a:prstClr>
                </a:solidFill>
                <a:latin typeface="Segoe UI Semilight" panose="020B0402040204020203" pitchFamily="34" charset="0"/>
                <a:cs typeface="Segoe UI Semilight" panose="020B0402040204020203" pitchFamily="34" charset="0"/>
              </a:rPr>
              <a:t>The AI Composite Score blends elements from the AI Trust Score, AI productivity measures, and perceived work usefulness to capture a holistic view of user confidence and impact regarding AI.</a:t>
            </a:r>
          </a:p>
        </p:txBody>
      </p:sp>
      <p:sp>
        <p:nvSpPr>
          <p:cNvPr id="21" name="TextBox 20">
            <a:extLst>
              <a:ext uri="{FF2B5EF4-FFF2-40B4-BE49-F238E27FC236}">
                <a16:creationId xmlns:a16="http://schemas.microsoft.com/office/drawing/2014/main" id="{1E3216F1-CD28-FB01-15B9-29D66DC3E3A5}"/>
              </a:ext>
            </a:extLst>
          </p:cNvPr>
          <p:cNvSpPr txBox="1"/>
          <p:nvPr/>
        </p:nvSpPr>
        <p:spPr>
          <a:xfrm>
            <a:off x="7020050" y="5008872"/>
            <a:ext cx="1375608" cy="461665"/>
          </a:xfrm>
          <a:prstGeom prst="rect">
            <a:avLst/>
          </a:prstGeom>
          <a:noFill/>
        </p:spPr>
        <p:txBody>
          <a:bodyPr wrap="square" lIns="91440" tIns="45720" rIns="91440" bIns="45720" rtlCol="0" anchor="t">
            <a:spAutoFit/>
          </a:bodyPr>
          <a:lstStyle/>
          <a:p>
            <a:r>
              <a:rPr lang="en-US" sz="1200" dirty="0">
                <a:latin typeface="Segoe UI"/>
                <a:cs typeface="Segoe UI"/>
              </a:rPr>
              <a:t>Perceived usefulness AIX</a:t>
            </a:r>
          </a:p>
        </p:txBody>
      </p:sp>
      <p:sp>
        <p:nvSpPr>
          <p:cNvPr id="25" name="TextBox 24">
            <a:extLst>
              <a:ext uri="{FF2B5EF4-FFF2-40B4-BE49-F238E27FC236}">
                <a16:creationId xmlns:a16="http://schemas.microsoft.com/office/drawing/2014/main" id="{71FAE365-BECC-6C11-7D22-834E132E2F0C}"/>
              </a:ext>
            </a:extLst>
          </p:cNvPr>
          <p:cNvSpPr txBox="1"/>
          <p:nvPr/>
        </p:nvSpPr>
        <p:spPr>
          <a:xfrm>
            <a:off x="7029043" y="4268757"/>
            <a:ext cx="1393595" cy="276999"/>
          </a:xfrm>
          <a:prstGeom prst="rect">
            <a:avLst/>
          </a:prstGeom>
          <a:noFill/>
        </p:spPr>
        <p:txBody>
          <a:bodyPr wrap="square" lIns="91440" tIns="45720" rIns="91440" bIns="45720" rtlCol="0" anchor="t">
            <a:spAutoFit/>
          </a:bodyPr>
          <a:lstStyle/>
          <a:p>
            <a:r>
              <a:rPr lang="en-US" sz="1200" dirty="0">
                <a:latin typeface="Segoe UI"/>
                <a:cs typeface="Segoe UI"/>
              </a:rPr>
              <a:t>AIX productivity</a:t>
            </a:r>
          </a:p>
        </p:txBody>
      </p:sp>
      <p:sp>
        <p:nvSpPr>
          <p:cNvPr id="27" name="TextBox 26">
            <a:extLst>
              <a:ext uri="{FF2B5EF4-FFF2-40B4-BE49-F238E27FC236}">
                <a16:creationId xmlns:a16="http://schemas.microsoft.com/office/drawing/2014/main" id="{BC10D1B0-CD7B-1A9B-9956-19306F842155}"/>
              </a:ext>
            </a:extLst>
          </p:cNvPr>
          <p:cNvSpPr txBox="1"/>
          <p:nvPr/>
        </p:nvSpPr>
        <p:spPr>
          <a:xfrm>
            <a:off x="7011058" y="3604209"/>
            <a:ext cx="1393595" cy="276999"/>
          </a:xfrm>
          <a:prstGeom prst="rect">
            <a:avLst/>
          </a:prstGeom>
          <a:noFill/>
        </p:spPr>
        <p:txBody>
          <a:bodyPr wrap="square" lIns="91440" tIns="45720" rIns="91440" bIns="45720" rtlCol="0" anchor="t">
            <a:spAutoFit/>
          </a:bodyPr>
          <a:lstStyle/>
          <a:p>
            <a:r>
              <a:rPr lang="en-US" sz="1200">
                <a:latin typeface="Segoe UI"/>
                <a:cs typeface="Segoe UI"/>
              </a:rPr>
              <a:t>AIX productivity</a:t>
            </a:r>
            <a:endParaRPr lang="en-US" sz="1200" dirty="0">
              <a:latin typeface="Segoe UI"/>
              <a:cs typeface="Segoe UI"/>
            </a:endParaRPr>
          </a:p>
        </p:txBody>
      </p:sp>
      <p:sp>
        <p:nvSpPr>
          <p:cNvPr id="31" name="TextBox 30">
            <a:extLst>
              <a:ext uri="{FF2B5EF4-FFF2-40B4-BE49-F238E27FC236}">
                <a16:creationId xmlns:a16="http://schemas.microsoft.com/office/drawing/2014/main" id="{1DD0854B-B972-03F2-FE44-11C416D49864}"/>
              </a:ext>
            </a:extLst>
          </p:cNvPr>
          <p:cNvSpPr txBox="1"/>
          <p:nvPr/>
        </p:nvSpPr>
        <p:spPr>
          <a:xfrm>
            <a:off x="7011057" y="2750909"/>
            <a:ext cx="1393595" cy="461665"/>
          </a:xfrm>
          <a:prstGeom prst="rect">
            <a:avLst/>
          </a:prstGeom>
          <a:noFill/>
        </p:spPr>
        <p:txBody>
          <a:bodyPr wrap="square" lIns="91440" tIns="45720" rIns="91440" bIns="45720" rtlCol="0" anchor="t">
            <a:spAutoFit/>
          </a:bodyPr>
          <a:lstStyle/>
          <a:p>
            <a:r>
              <a:rPr lang="en-US" sz="1200" dirty="0">
                <a:latin typeface="Segoe UI"/>
                <a:cs typeface="Segoe UI"/>
              </a:rPr>
              <a:t>Perceived usefulness AIX</a:t>
            </a:r>
          </a:p>
        </p:txBody>
      </p:sp>
    </p:spTree>
    <p:extLst>
      <p:ext uri="{BB962C8B-B14F-4D97-AF65-F5344CB8AC3E}">
        <p14:creationId xmlns:p14="http://schemas.microsoft.com/office/powerpoint/2010/main" val="36689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CF9EE3-794C-F090-69A5-9385CC19202E}"/>
              </a:ext>
            </a:extLst>
          </p:cNvPr>
          <p:cNvSpPr/>
          <p:nvPr/>
        </p:nvSpPr>
        <p:spPr>
          <a:xfrm>
            <a:off x="2535917" y="3563776"/>
            <a:ext cx="6222239" cy="707570"/>
          </a:xfrm>
          <a:prstGeom prst="rect">
            <a:avLst/>
          </a:prstGeom>
          <a:gradFill>
            <a:gsLst>
              <a:gs pos="0">
                <a:srgbClr val="5C9277">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343AB9DC-5A57-26D8-2C3D-37C99D134354}"/>
              </a:ext>
            </a:extLst>
          </p:cNvPr>
          <p:cNvSpPr/>
          <p:nvPr/>
        </p:nvSpPr>
        <p:spPr>
          <a:xfrm>
            <a:off x="2365734" y="2848094"/>
            <a:ext cx="6222238" cy="707570"/>
          </a:xfrm>
          <a:prstGeom prst="rect">
            <a:avLst/>
          </a:prstGeom>
          <a:gradFill>
            <a:gsLst>
              <a:gs pos="0">
                <a:srgbClr val="66AC64">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3168630F-9B81-687B-A5CC-67F096318F35}"/>
              </a:ext>
            </a:extLst>
          </p:cNvPr>
          <p:cNvSpPr/>
          <p:nvPr/>
        </p:nvSpPr>
        <p:spPr>
          <a:xfrm>
            <a:off x="2921761" y="4995882"/>
            <a:ext cx="6222239" cy="710735"/>
          </a:xfrm>
          <a:prstGeom prst="rect">
            <a:avLst/>
          </a:prstGeom>
          <a:gradFill>
            <a:gsLst>
              <a:gs pos="0">
                <a:srgbClr val="4A609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graphicFrame>
        <p:nvGraphicFramePr>
          <p:cNvPr id="18" name="Chart 17">
            <a:extLst>
              <a:ext uri="{FF2B5EF4-FFF2-40B4-BE49-F238E27FC236}">
                <a16:creationId xmlns:a16="http://schemas.microsoft.com/office/drawing/2014/main" id="{1F7B9D91-6EFB-9F41-ADE5-18C4E9FAB856}"/>
              </a:ext>
            </a:extLst>
          </p:cNvPr>
          <p:cNvGraphicFramePr>
            <a:graphicFrameLocks/>
          </p:cNvGraphicFramePr>
          <p:nvPr>
            <p:extLst>
              <p:ext uri="{D42A27DB-BD31-4B8C-83A1-F6EECF244321}">
                <p14:modId xmlns:p14="http://schemas.microsoft.com/office/powerpoint/2010/main" val="783909566"/>
              </p:ext>
            </p:extLst>
          </p:nvPr>
        </p:nvGraphicFramePr>
        <p:xfrm>
          <a:off x="3760049" y="2806154"/>
          <a:ext cx="4998107" cy="2957415"/>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8E089FF3-6259-7E93-B22B-07A3F809A1BB}"/>
              </a:ext>
            </a:extLst>
          </p:cNvPr>
          <p:cNvSpPr/>
          <p:nvPr/>
        </p:nvSpPr>
        <p:spPr>
          <a:xfrm>
            <a:off x="2744388" y="4278246"/>
            <a:ext cx="6222239" cy="710735"/>
          </a:xfrm>
          <a:prstGeom prst="rect">
            <a:avLst/>
          </a:prstGeom>
          <a:gradFill>
            <a:gsLst>
              <a:gs pos="0">
                <a:srgbClr val="52768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5" name="Picture 4">
            <a:extLst>
              <a:ext uri="{FF2B5EF4-FFF2-40B4-BE49-F238E27FC236}">
                <a16:creationId xmlns:a16="http://schemas.microsoft.com/office/drawing/2014/main" id="{332DE0DD-D2E6-81F8-3909-FD9BD0E87D5E}"/>
              </a:ext>
            </a:extLst>
          </p:cNvPr>
          <p:cNvPicPr>
            <a:picLocks noChangeAspect="1"/>
          </p:cNvPicPr>
          <p:nvPr/>
        </p:nvPicPr>
        <p:blipFill>
          <a:blip r:embed="rId4"/>
          <a:stretch>
            <a:fillRect/>
          </a:stretch>
        </p:blipFill>
        <p:spPr>
          <a:xfrm>
            <a:off x="4347024" y="3437901"/>
            <a:ext cx="0" cy="0"/>
          </a:xfrm>
          <a:prstGeom prst="rect">
            <a:avLst/>
          </a:prstGeom>
        </p:spPr>
      </p:pic>
      <p:sp>
        <p:nvSpPr>
          <p:cNvPr id="3" name="TextBox 2">
            <a:extLst>
              <a:ext uri="{FF2B5EF4-FFF2-40B4-BE49-F238E27FC236}">
                <a16:creationId xmlns:a16="http://schemas.microsoft.com/office/drawing/2014/main" id="{03F96B12-34D8-9D80-013C-F7117ABB7C85}"/>
              </a:ext>
            </a:extLst>
          </p:cNvPr>
          <p:cNvSpPr txBox="1"/>
          <p:nvPr/>
        </p:nvSpPr>
        <p:spPr>
          <a:xfrm>
            <a:off x="600993" y="1282755"/>
            <a:ext cx="8382139" cy="461665"/>
          </a:xfrm>
          <a:prstGeom prst="rect">
            <a:avLst/>
          </a:prstGeom>
          <a:noFill/>
        </p:spPr>
        <p:txBody>
          <a:bodyPr wrap="square">
            <a:spAutoFit/>
          </a:bodyPr>
          <a:lstStyle/>
          <a:p>
            <a:pPr defTabSz="685800">
              <a:defRPr/>
            </a:pPr>
            <a:r>
              <a:rPr lang="en-US" sz="1200" dirty="0">
                <a:solidFill>
                  <a:prstClr val="black">
                    <a:lumMod val="95000"/>
                    <a:lumOff val="5000"/>
                  </a:prstClr>
                </a:solidFill>
                <a:latin typeface="Segoe UI Semilight" panose="020B0402040204020203" pitchFamily="34" charset="0"/>
                <a:cs typeface="Segoe UI Semilight" panose="020B0402040204020203" pitchFamily="34" charset="0"/>
              </a:rPr>
              <a:t>Participants consistently indicate that Copilot is easy to use, but there is a continuing downward trend across the target metrics showing that DfM Copilot is not yet supporting intended efficiency gains</a:t>
            </a:r>
            <a:r>
              <a:rPr lang="en-US" sz="1200" dirty="0">
                <a:solidFill>
                  <a:prstClr val="black">
                    <a:lumMod val="95000"/>
                    <a:lumOff val="5000"/>
                  </a:prstClr>
                </a:solidFill>
                <a:latin typeface="Segoe UI Semibold" panose="020B0702040204020203" pitchFamily="34" charset="0"/>
                <a:cs typeface="Segoe UI Semibold" panose="020B0702040204020203" pitchFamily="34" charset="0"/>
              </a:rPr>
              <a:t>. </a:t>
            </a:r>
          </a:p>
        </p:txBody>
      </p:sp>
      <p:grpSp>
        <p:nvGrpSpPr>
          <p:cNvPr id="7" name="Group 6">
            <a:extLst>
              <a:ext uri="{FF2B5EF4-FFF2-40B4-BE49-F238E27FC236}">
                <a16:creationId xmlns:a16="http://schemas.microsoft.com/office/drawing/2014/main" id="{B6161ABD-8604-CA8D-1573-42D334B2FA05}"/>
              </a:ext>
            </a:extLst>
          </p:cNvPr>
          <p:cNvGrpSpPr/>
          <p:nvPr/>
        </p:nvGrpSpPr>
        <p:grpSpPr>
          <a:xfrm>
            <a:off x="3977825" y="3050979"/>
            <a:ext cx="2184148" cy="2356767"/>
            <a:chOff x="5237323" y="2527486"/>
            <a:chExt cx="2912197" cy="3142356"/>
          </a:xfrm>
        </p:grpSpPr>
        <p:sp>
          <p:nvSpPr>
            <p:cNvPr id="8" name="TextBox 7">
              <a:extLst>
                <a:ext uri="{FF2B5EF4-FFF2-40B4-BE49-F238E27FC236}">
                  <a16:creationId xmlns:a16="http://schemas.microsoft.com/office/drawing/2014/main" id="{5470BF31-7377-192F-9CA8-425299EB794C}"/>
                </a:ext>
              </a:extLst>
            </p:cNvPr>
            <p:cNvSpPr txBox="1"/>
            <p:nvPr/>
          </p:nvSpPr>
          <p:spPr>
            <a:xfrm>
              <a:off x="5237323" y="2527486"/>
              <a:ext cx="2912197" cy="492443"/>
            </a:xfrm>
            <a:prstGeom prst="rect">
              <a:avLst/>
            </a:prstGeom>
            <a:noFill/>
          </p:spPr>
          <p:txBody>
            <a:bodyPr wrap="square" rtlCol="0">
              <a:spAutoFit/>
            </a:bodyPr>
            <a:lstStyle/>
            <a:p>
              <a:pPr algn="ctr" defTabSz="685800">
                <a:defRPr/>
              </a:pPr>
              <a:r>
                <a:rPr lang="en-US" sz="900" dirty="0">
                  <a:solidFill>
                    <a:prstClr val="black"/>
                  </a:solidFill>
                  <a:latin typeface="Segoe UI" panose="020B0502040204020203" pitchFamily="34" charset="0"/>
                  <a:cs typeface="Segoe UI" panose="020B0502040204020203" pitchFamily="34" charset="0"/>
                </a:rPr>
                <a:t>I </a:t>
              </a:r>
              <a:r>
                <a:rPr lang="en-US" sz="900" b="1" dirty="0">
                  <a:solidFill>
                    <a:prstClr val="black"/>
                  </a:solidFill>
                  <a:latin typeface="Segoe UI" panose="020B0502040204020203" pitchFamily="34" charset="0"/>
                  <a:cs typeface="Segoe UI" panose="020B0502040204020203" pitchFamily="34" charset="0"/>
                </a:rPr>
                <a:t>would be disappointed </a:t>
              </a:r>
              <a:r>
                <a:rPr lang="en-US" sz="900" dirty="0">
                  <a:solidFill>
                    <a:prstClr val="black"/>
                  </a:solidFill>
                  <a:latin typeface="Segoe UI" panose="020B0502040204020203" pitchFamily="34" charset="0"/>
                  <a:cs typeface="Segoe UI" panose="020B0502040204020203" pitchFamily="34" charset="0"/>
                </a:rPr>
                <a:t>if I could not use Copilot</a:t>
              </a:r>
            </a:p>
          </p:txBody>
        </p:sp>
        <p:sp>
          <p:nvSpPr>
            <p:cNvPr id="9" name="TextBox 8">
              <a:extLst>
                <a:ext uri="{FF2B5EF4-FFF2-40B4-BE49-F238E27FC236}">
                  <a16:creationId xmlns:a16="http://schemas.microsoft.com/office/drawing/2014/main" id="{3EB6A899-E01D-65E0-695D-265CAA11EF4C}"/>
                </a:ext>
              </a:extLst>
            </p:cNvPr>
            <p:cNvSpPr txBox="1"/>
            <p:nvPr/>
          </p:nvSpPr>
          <p:spPr>
            <a:xfrm>
              <a:off x="5237323" y="3456317"/>
              <a:ext cx="2912196" cy="307776"/>
            </a:xfrm>
            <a:prstGeom prst="rect">
              <a:avLst/>
            </a:prstGeom>
            <a:noFill/>
          </p:spPr>
          <p:txBody>
            <a:bodyPr wrap="square" rtlCol="0">
              <a:spAutoFit/>
            </a:bodyPr>
            <a:lstStyle/>
            <a:p>
              <a:pPr algn="ctr" fontAlgn="t" latinLnBrk="0">
                <a:spcBef>
                  <a:spcPts val="0"/>
                </a:spcBef>
                <a:spcAft>
                  <a:spcPts val="0"/>
                </a:spcAft>
              </a:pPr>
              <a:r>
                <a:rPr kumimoji="0" lang="en-US" sz="900" b="1" i="0" u="none" strike="noStrike" kern="1200" cap="none" spc="0" normalizeH="0" baseline="0" noProof="0" dirty="0">
                  <a:ln>
                    <a:noFill/>
                  </a:ln>
                  <a:effectLst/>
                  <a:uLnTx/>
                  <a:uFillTx/>
                  <a:latin typeface="Segoe UI"/>
                  <a:ea typeface="Calibri" panose="020F0502020204030204" pitchFamily="34" charset="0"/>
                  <a:cs typeface="Segoe UI"/>
                </a:rPr>
                <a:t>Efficiently and effectively</a:t>
              </a:r>
              <a:endParaRPr lang="en-US" sz="900" b="1" i="0" u="none" strike="noStrike" dirty="0">
                <a:effectLst/>
                <a:latin typeface="Segoe UI"/>
                <a:cs typeface="Segoe UI"/>
              </a:endParaRPr>
            </a:p>
          </p:txBody>
        </p:sp>
        <p:sp>
          <p:nvSpPr>
            <p:cNvPr id="10" name="TextBox 9">
              <a:extLst>
                <a:ext uri="{FF2B5EF4-FFF2-40B4-BE49-F238E27FC236}">
                  <a16:creationId xmlns:a16="http://schemas.microsoft.com/office/drawing/2014/main" id="{D359FCC4-B3A5-521C-B022-60BA43ABDA2E}"/>
                </a:ext>
              </a:extLst>
            </p:cNvPr>
            <p:cNvSpPr txBox="1"/>
            <p:nvPr/>
          </p:nvSpPr>
          <p:spPr>
            <a:xfrm>
              <a:off x="5237324" y="4405217"/>
              <a:ext cx="2912194" cy="307776"/>
            </a:xfrm>
            <a:prstGeom prst="rect">
              <a:avLst/>
            </a:prstGeom>
            <a:noFill/>
          </p:spPr>
          <p:txBody>
            <a:bodyPr wrap="square" rtlCol="0">
              <a:spAutoFit/>
            </a:bodyPr>
            <a:lstStyle/>
            <a:p>
              <a:pPr algn="ctr" defTabSz="685800">
                <a:defRPr/>
              </a:pPr>
              <a:r>
                <a:rPr lang="en-US" sz="900" b="1" dirty="0">
                  <a:solidFill>
                    <a:prstClr val="black"/>
                  </a:solidFill>
                  <a:latin typeface="Segoe UI" panose="020B0502040204020203" pitchFamily="34" charset="0"/>
                  <a:cs typeface="Segoe UI" panose="020B0502040204020203" pitchFamily="34" charset="0"/>
                </a:rPr>
                <a:t>Accurate and relevant</a:t>
              </a:r>
            </a:p>
          </p:txBody>
        </p:sp>
        <p:sp>
          <p:nvSpPr>
            <p:cNvPr id="11" name="TextBox 10">
              <a:extLst>
                <a:ext uri="{FF2B5EF4-FFF2-40B4-BE49-F238E27FC236}">
                  <a16:creationId xmlns:a16="http://schemas.microsoft.com/office/drawing/2014/main" id="{485CE569-8375-ACCF-5928-1F0F03326CA4}"/>
                </a:ext>
              </a:extLst>
            </p:cNvPr>
            <p:cNvSpPr txBox="1"/>
            <p:nvPr/>
          </p:nvSpPr>
          <p:spPr>
            <a:xfrm>
              <a:off x="5237324" y="5362066"/>
              <a:ext cx="2912194" cy="307776"/>
            </a:xfrm>
            <a:prstGeom prst="rect">
              <a:avLst/>
            </a:prstGeom>
            <a:noFill/>
          </p:spPr>
          <p:txBody>
            <a:bodyPr wrap="square" rtlCol="0">
              <a:spAutoFit/>
            </a:bodyPr>
            <a:lstStyle/>
            <a:p>
              <a:pPr algn="ctr" defTabSz="685800">
                <a:defRPr/>
              </a:pPr>
              <a:r>
                <a:rPr lang="en-US" sz="900">
                  <a:solidFill>
                    <a:prstClr val="black"/>
                  </a:solidFill>
                  <a:latin typeface="Segoe UI" panose="020B0502040204020203" pitchFamily="34" charset="0"/>
                  <a:cs typeface="Segoe UI" panose="020B0502040204020203" pitchFamily="34" charset="0"/>
                </a:rPr>
                <a:t>Copilot is </a:t>
              </a:r>
              <a:r>
                <a:rPr lang="en-US" sz="900" b="1">
                  <a:solidFill>
                    <a:prstClr val="black"/>
                  </a:solidFill>
                  <a:latin typeface="Segoe UI" panose="020B0502040204020203" pitchFamily="34" charset="0"/>
                  <a:cs typeface="Segoe UI" panose="020B0502040204020203" pitchFamily="34" charset="0"/>
                </a:rPr>
                <a:t>easy to use</a:t>
              </a:r>
            </a:p>
          </p:txBody>
        </p:sp>
      </p:grpSp>
      <p:graphicFrame>
        <p:nvGraphicFramePr>
          <p:cNvPr id="12" name="Diagram 11">
            <a:extLst>
              <a:ext uri="{FF2B5EF4-FFF2-40B4-BE49-F238E27FC236}">
                <a16:creationId xmlns:a16="http://schemas.microsoft.com/office/drawing/2014/main" id="{3F40B7B2-C9E8-1321-4AF7-8D872B78B732}"/>
              </a:ext>
            </a:extLst>
          </p:cNvPr>
          <p:cNvGraphicFramePr/>
          <p:nvPr>
            <p:extLst>
              <p:ext uri="{D42A27DB-BD31-4B8C-83A1-F6EECF244321}">
                <p14:modId xmlns:p14="http://schemas.microsoft.com/office/powerpoint/2010/main" val="1683120444"/>
              </p:ext>
            </p:extLst>
          </p:nvPr>
        </p:nvGraphicFramePr>
        <p:xfrm>
          <a:off x="538088" y="2856206"/>
          <a:ext cx="3652049" cy="2848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TextBox 13">
            <a:extLst>
              <a:ext uri="{FF2B5EF4-FFF2-40B4-BE49-F238E27FC236}">
                <a16:creationId xmlns:a16="http://schemas.microsoft.com/office/drawing/2014/main" id="{407AA94A-ED78-0BB1-9861-6FD618A2DFDE}"/>
              </a:ext>
            </a:extLst>
          </p:cNvPr>
          <p:cNvSpPr txBox="1"/>
          <p:nvPr/>
        </p:nvSpPr>
        <p:spPr>
          <a:xfrm>
            <a:off x="2048222" y="3201880"/>
            <a:ext cx="696166" cy="276999"/>
          </a:xfrm>
          <a:prstGeom prst="rect">
            <a:avLst/>
          </a:prstGeom>
          <a:noFill/>
        </p:spPr>
        <p:txBody>
          <a:bodyPr wrap="square">
            <a:spAutoFit/>
          </a:bodyPr>
          <a:lstStyle/>
          <a:p>
            <a:pPr defTabSz="685800">
              <a:defRPr/>
            </a:pPr>
            <a:r>
              <a:rPr lang="en-US" sz="1200" b="1" dirty="0">
                <a:solidFill>
                  <a:prstClr val="white"/>
                </a:solidFill>
                <a:latin typeface="Segoe UI" panose="020B0502040204020203" pitchFamily="34" charset="0"/>
                <a:cs typeface="Segoe UI" panose="020B0502040204020203" pitchFamily="34" charset="0"/>
              </a:rPr>
              <a:t>VALUE</a:t>
            </a:r>
            <a:endParaRPr lang="en-US" sz="1350" dirty="0">
              <a:solidFill>
                <a:prstClr val="white"/>
              </a:solidFill>
              <a:latin typeface="Calibri" panose="020F0502020204030204"/>
            </a:endParaRPr>
          </a:p>
        </p:txBody>
      </p:sp>
      <p:sp>
        <p:nvSpPr>
          <p:cNvPr id="22" name="TextBox 21">
            <a:extLst>
              <a:ext uri="{FF2B5EF4-FFF2-40B4-BE49-F238E27FC236}">
                <a16:creationId xmlns:a16="http://schemas.microsoft.com/office/drawing/2014/main" id="{13ACFFF5-56C7-C3F7-D482-47305C485E1E}"/>
              </a:ext>
            </a:extLst>
          </p:cNvPr>
          <p:cNvSpPr txBox="1"/>
          <p:nvPr/>
        </p:nvSpPr>
        <p:spPr>
          <a:xfrm>
            <a:off x="5280474" y="5732337"/>
            <a:ext cx="1049523" cy="213585"/>
          </a:xfrm>
          <a:prstGeom prst="rect">
            <a:avLst/>
          </a:prstGeom>
          <a:noFill/>
        </p:spPr>
        <p:txBody>
          <a:bodyPr wrap="square" rtlCol="0">
            <a:spAutoFit/>
          </a:bodyPr>
          <a:lstStyle/>
          <a:p>
            <a:r>
              <a:rPr lang="en-US" sz="788" dirty="0">
                <a:latin typeface="Segoe UI" panose="020B0502040204020203" pitchFamily="34" charset="0"/>
                <a:cs typeface="Segoe UI" panose="020B0502040204020203" pitchFamily="34" charset="0"/>
              </a:rPr>
              <a:t>Wave 4, </a:t>
            </a:r>
            <a:r>
              <a:rPr lang="en-US" sz="788" i="1" dirty="0">
                <a:latin typeface="Segoe UI" panose="020B0502040204020203" pitchFamily="34" charset="0"/>
                <a:cs typeface="Segoe UI" panose="020B0502040204020203" pitchFamily="34" charset="0"/>
              </a:rPr>
              <a:t>n = 598;</a:t>
            </a:r>
          </a:p>
        </p:txBody>
      </p:sp>
      <p:grpSp>
        <p:nvGrpSpPr>
          <p:cNvPr id="30" name="Group 29">
            <a:extLst>
              <a:ext uri="{FF2B5EF4-FFF2-40B4-BE49-F238E27FC236}">
                <a16:creationId xmlns:a16="http://schemas.microsoft.com/office/drawing/2014/main" id="{2EB3A1A5-D2B7-968D-7F27-1250DB8C2668}"/>
              </a:ext>
            </a:extLst>
          </p:cNvPr>
          <p:cNvGrpSpPr/>
          <p:nvPr/>
        </p:nvGrpSpPr>
        <p:grpSpPr>
          <a:xfrm>
            <a:off x="6267086" y="5705029"/>
            <a:ext cx="957190" cy="235747"/>
            <a:chOff x="8656082" y="6451822"/>
            <a:chExt cx="1276253" cy="314329"/>
          </a:xfrm>
        </p:grpSpPr>
        <p:pic>
          <p:nvPicPr>
            <p:cNvPr id="28" name="Picture 27">
              <a:extLst>
                <a:ext uri="{FF2B5EF4-FFF2-40B4-BE49-F238E27FC236}">
                  <a16:creationId xmlns:a16="http://schemas.microsoft.com/office/drawing/2014/main" id="{0F29E06B-5C41-F80A-3527-F5DC1199DC56}"/>
                </a:ext>
              </a:extLst>
            </p:cNvPr>
            <p:cNvPicPr>
              <a:picLocks noChangeAspect="1"/>
            </p:cNvPicPr>
            <p:nvPr/>
          </p:nvPicPr>
          <p:blipFill>
            <a:blip r:embed="rId10"/>
            <a:stretch>
              <a:fillRect/>
            </a:stretch>
          </p:blipFill>
          <p:spPr>
            <a:xfrm>
              <a:off x="8734446" y="6451822"/>
              <a:ext cx="1120420" cy="285239"/>
            </a:xfrm>
            <a:prstGeom prst="rect">
              <a:avLst/>
            </a:prstGeom>
            <a:ln>
              <a:solidFill>
                <a:schemeClr val="tx1"/>
              </a:solidFill>
            </a:ln>
          </p:spPr>
        </p:pic>
        <p:sp>
          <p:nvSpPr>
            <p:cNvPr id="23" name="TextBox 22">
              <a:extLst>
                <a:ext uri="{FF2B5EF4-FFF2-40B4-BE49-F238E27FC236}">
                  <a16:creationId xmlns:a16="http://schemas.microsoft.com/office/drawing/2014/main" id="{E83BCFDB-5FCF-61F4-55D4-D89AC89FF400}"/>
                </a:ext>
              </a:extLst>
            </p:cNvPr>
            <p:cNvSpPr txBox="1"/>
            <p:nvPr/>
          </p:nvSpPr>
          <p:spPr>
            <a:xfrm>
              <a:off x="8656082" y="6481371"/>
              <a:ext cx="1276253" cy="284780"/>
            </a:xfrm>
            <a:prstGeom prst="rect">
              <a:avLst/>
            </a:prstGeom>
            <a:noFill/>
          </p:spPr>
          <p:txBody>
            <a:bodyPr wrap="square" rtlCol="0">
              <a:spAutoFit/>
            </a:bodyPr>
            <a:lstStyle/>
            <a:p>
              <a:r>
                <a:rPr lang="en-US" sz="788" dirty="0">
                  <a:latin typeface="Segoe UI" panose="020B0502040204020203" pitchFamily="34" charset="0"/>
                  <a:cs typeface="Segoe UI" panose="020B0502040204020203" pitchFamily="34" charset="0"/>
                </a:rPr>
                <a:t>Wave 3, </a:t>
              </a:r>
              <a:r>
                <a:rPr lang="en-US" sz="788" i="1" dirty="0">
                  <a:latin typeface="Segoe UI" panose="020B0502040204020203" pitchFamily="34" charset="0"/>
                  <a:cs typeface="Segoe UI" panose="020B0502040204020203" pitchFamily="34" charset="0"/>
                </a:rPr>
                <a:t>n = 686;</a:t>
              </a:r>
            </a:p>
          </p:txBody>
        </p:sp>
      </p:grpSp>
      <p:grpSp>
        <p:nvGrpSpPr>
          <p:cNvPr id="29" name="Group 28">
            <a:extLst>
              <a:ext uri="{FF2B5EF4-FFF2-40B4-BE49-F238E27FC236}">
                <a16:creationId xmlns:a16="http://schemas.microsoft.com/office/drawing/2014/main" id="{7002C0B4-FA4E-7641-8070-2396ADD82E42}"/>
              </a:ext>
            </a:extLst>
          </p:cNvPr>
          <p:cNvGrpSpPr/>
          <p:nvPr/>
        </p:nvGrpSpPr>
        <p:grpSpPr>
          <a:xfrm>
            <a:off x="7224275" y="5705009"/>
            <a:ext cx="898417" cy="231306"/>
            <a:chOff x="9932334" y="6451823"/>
            <a:chExt cx="1197889" cy="308409"/>
          </a:xfrm>
        </p:grpSpPr>
        <p:pic>
          <p:nvPicPr>
            <p:cNvPr id="26" name="Picture 25">
              <a:extLst>
                <a:ext uri="{FF2B5EF4-FFF2-40B4-BE49-F238E27FC236}">
                  <a16:creationId xmlns:a16="http://schemas.microsoft.com/office/drawing/2014/main" id="{0551DF04-970F-58AB-6743-F8335574B146}"/>
                </a:ext>
              </a:extLst>
            </p:cNvPr>
            <p:cNvPicPr>
              <a:picLocks noChangeAspect="1"/>
            </p:cNvPicPr>
            <p:nvPr/>
          </p:nvPicPr>
          <p:blipFill>
            <a:blip r:embed="rId11"/>
            <a:stretch>
              <a:fillRect/>
            </a:stretch>
          </p:blipFill>
          <p:spPr>
            <a:xfrm>
              <a:off x="9932334" y="6451823"/>
              <a:ext cx="1036335" cy="285239"/>
            </a:xfrm>
            <a:prstGeom prst="rect">
              <a:avLst/>
            </a:prstGeom>
            <a:ln>
              <a:solidFill>
                <a:schemeClr val="tx1"/>
              </a:solidFill>
            </a:ln>
          </p:spPr>
        </p:pic>
        <p:sp>
          <p:nvSpPr>
            <p:cNvPr id="24" name="TextBox 23">
              <a:extLst>
                <a:ext uri="{FF2B5EF4-FFF2-40B4-BE49-F238E27FC236}">
                  <a16:creationId xmlns:a16="http://schemas.microsoft.com/office/drawing/2014/main" id="{5FAD177B-1C57-27F7-A730-2C5E1EB523E1}"/>
                </a:ext>
              </a:extLst>
            </p:cNvPr>
            <p:cNvSpPr txBox="1"/>
            <p:nvPr/>
          </p:nvSpPr>
          <p:spPr>
            <a:xfrm>
              <a:off x="9932334" y="6475452"/>
              <a:ext cx="1197889" cy="284780"/>
            </a:xfrm>
            <a:prstGeom prst="rect">
              <a:avLst/>
            </a:prstGeom>
            <a:noFill/>
          </p:spPr>
          <p:txBody>
            <a:bodyPr wrap="square" rtlCol="0">
              <a:spAutoFit/>
            </a:bodyPr>
            <a:lstStyle/>
            <a:p>
              <a:r>
                <a:rPr lang="en-US" sz="788">
                  <a:latin typeface="Segoe UI" panose="020B0502040204020203" pitchFamily="34" charset="0"/>
                  <a:cs typeface="Segoe UI" panose="020B0502040204020203" pitchFamily="34" charset="0"/>
                </a:rPr>
                <a:t>Wave 2, </a:t>
              </a:r>
              <a:r>
                <a:rPr lang="en-US" sz="788" i="1">
                  <a:latin typeface="Segoe UI" panose="020B0502040204020203" pitchFamily="34" charset="0"/>
                  <a:cs typeface="Segoe UI" panose="020B0502040204020203" pitchFamily="34" charset="0"/>
                </a:rPr>
                <a:t>n = 21</a:t>
              </a:r>
            </a:p>
          </p:txBody>
        </p:sp>
      </p:grpSp>
      <p:sp>
        <p:nvSpPr>
          <p:cNvPr id="32" name="TextBox 31">
            <a:extLst>
              <a:ext uri="{FF2B5EF4-FFF2-40B4-BE49-F238E27FC236}">
                <a16:creationId xmlns:a16="http://schemas.microsoft.com/office/drawing/2014/main" id="{E421E55F-ED01-31AB-37EE-86395CC4B085}"/>
              </a:ext>
            </a:extLst>
          </p:cNvPr>
          <p:cNvSpPr txBox="1"/>
          <p:nvPr/>
        </p:nvSpPr>
        <p:spPr>
          <a:xfrm>
            <a:off x="455073" y="5713930"/>
            <a:ext cx="2466688" cy="207749"/>
          </a:xfrm>
          <a:prstGeom prst="rect">
            <a:avLst/>
          </a:prstGeom>
          <a:noFill/>
        </p:spPr>
        <p:txBody>
          <a:bodyPr wrap="square">
            <a:spAutoFit/>
          </a:bodyPr>
          <a:lstStyle/>
          <a:p>
            <a:r>
              <a:rPr lang="en-US" sz="750" i="1">
                <a:solidFill>
                  <a:prstClr val="black"/>
                </a:solidFill>
                <a:latin typeface="Segoe UI" panose="020B0502040204020203" pitchFamily="34" charset="0"/>
                <a:cs typeface="Segoe UI" panose="020B0502040204020203" pitchFamily="34" charset="0"/>
              </a:rPr>
              <a:t>Error bars represent 90% Confidence Intervals</a:t>
            </a:r>
            <a:endParaRPr lang="en-US" sz="750"/>
          </a:p>
        </p:txBody>
      </p:sp>
      <p:sp>
        <p:nvSpPr>
          <p:cNvPr id="46" name="Rectangle: Rounded Corners 45">
            <a:extLst>
              <a:ext uri="{FF2B5EF4-FFF2-40B4-BE49-F238E27FC236}">
                <a16:creationId xmlns:a16="http://schemas.microsoft.com/office/drawing/2014/main" id="{AC9F3C1A-B2F5-C469-1917-6A211938A028}"/>
              </a:ext>
            </a:extLst>
          </p:cNvPr>
          <p:cNvSpPr/>
          <p:nvPr/>
        </p:nvSpPr>
        <p:spPr>
          <a:xfrm>
            <a:off x="7127508" y="2328812"/>
            <a:ext cx="874018" cy="264887"/>
          </a:xfrm>
          <a:prstGeom prst="roundRect">
            <a:avLst>
              <a:gd name="adj" fmla="val 7063"/>
            </a:avLst>
          </a:prstGeom>
          <a:solidFill>
            <a:schemeClr val="tx1">
              <a:lumMod val="85000"/>
              <a:lumOff val="15000"/>
              <a:alpha val="80000"/>
            </a:schemeClr>
          </a:solidFill>
          <a:ln w="38100">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defRPr/>
            </a:pPr>
            <a:r>
              <a:rPr lang="en-US" sz="900" b="1" dirty="0">
                <a:solidFill>
                  <a:prstClr val="white"/>
                </a:solidFill>
                <a:latin typeface="Segoe UI Variable Display" pitchFamily="2" charset="0"/>
              </a:rPr>
              <a:t>58/100</a:t>
            </a:r>
            <a:br>
              <a:rPr lang="en-US" sz="525" b="1" dirty="0">
                <a:solidFill>
                  <a:prstClr val="white"/>
                </a:solidFill>
                <a:latin typeface="Segoe UI Variable Display" pitchFamily="2" charset="0"/>
              </a:rPr>
            </a:br>
            <a:r>
              <a:rPr lang="en-US" sz="525" b="1" dirty="0">
                <a:solidFill>
                  <a:prstClr val="white"/>
                </a:solidFill>
                <a:latin typeface="Segoe UI Variable Display" pitchFamily="2" charset="0"/>
              </a:rPr>
              <a:t>COMPOSITE SCORE</a:t>
            </a:r>
          </a:p>
        </p:txBody>
      </p:sp>
      <p:sp>
        <p:nvSpPr>
          <p:cNvPr id="13" name="Title 1">
            <a:extLst>
              <a:ext uri="{FF2B5EF4-FFF2-40B4-BE49-F238E27FC236}">
                <a16:creationId xmlns:a16="http://schemas.microsoft.com/office/drawing/2014/main" id="{04D57654-4B5D-5772-1962-7AEB3D5658EA}"/>
              </a:ext>
            </a:extLst>
          </p:cNvPr>
          <p:cNvSpPr txBox="1">
            <a:spLocks/>
          </p:cNvSpPr>
          <p:nvPr/>
        </p:nvSpPr>
        <p:spPr>
          <a:xfrm>
            <a:off x="628651" y="790857"/>
            <a:ext cx="7886700" cy="461665"/>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defTabSz="685800">
              <a:defRPr/>
            </a:pPr>
            <a:r>
              <a:rPr lang="en-US" sz="3200" dirty="0"/>
              <a:t>AI Composite Score: Across Waves</a:t>
            </a:r>
          </a:p>
        </p:txBody>
      </p:sp>
      <p:sp>
        <p:nvSpPr>
          <p:cNvPr id="20" name="TextBox 19">
            <a:extLst>
              <a:ext uri="{FF2B5EF4-FFF2-40B4-BE49-F238E27FC236}">
                <a16:creationId xmlns:a16="http://schemas.microsoft.com/office/drawing/2014/main" id="{DF96A44E-E6AD-3D3A-726B-AF70696B57E1}"/>
              </a:ext>
            </a:extLst>
          </p:cNvPr>
          <p:cNvSpPr txBox="1"/>
          <p:nvPr/>
        </p:nvSpPr>
        <p:spPr>
          <a:xfrm>
            <a:off x="628650" y="6457890"/>
            <a:ext cx="6411602" cy="400110"/>
          </a:xfrm>
          <a:prstGeom prst="rect">
            <a:avLst/>
          </a:prstGeom>
          <a:noFill/>
        </p:spPr>
        <p:txBody>
          <a:bodyPr wrap="square">
            <a:spAutoFit/>
          </a:bodyPr>
          <a:lstStyle/>
          <a:p>
            <a:r>
              <a:rPr lang="en-US" sz="1000" i="1" dirty="0">
                <a:latin typeface="Segoe UI" panose="020B0502040204020203" pitchFamily="34" charset="0"/>
                <a:cs typeface="Segoe UI" panose="020B0502040204020203" pitchFamily="34" charset="0"/>
              </a:rPr>
              <a:t>All data shown has been de-identified, and sensitive details--including metrics, user quotes and internal processes--have ben modified or generalized to protect confidentiality. </a:t>
            </a:r>
            <a:endParaRPr lang="en-US" sz="1000" dirty="0"/>
          </a:p>
        </p:txBody>
      </p:sp>
    </p:spTree>
    <p:extLst>
      <p:ext uri="{BB962C8B-B14F-4D97-AF65-F5344CB8AC3E}">
        <p14:creationId xmlns:p14="http://schemas.microsoft.com/office/powerpoint/2010/main" val="234500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left)">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left)">
                                      <p:cBhvr>
                                        <p:cTn id="12" dur="500"/>
                                        <p:tgtEl>
                                          <p:spTgt spid="18">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graphicEl>
                                              <a:chart seriesIdx="1" categoryIdx="-4" bldStep="series"/>
                                            </p:graphicEl>
                                          </p:spTgt>
                                        </p:tgtEl>
                                        <p:attrNameLst>
                                          <p:attrName>style.visibility</p:attrName>
                                        </p:attrNameLst>
                                      </p:cBhvr>
                                      <p:to>
                                        <p:strVal val="visible"/>
                                      </p:to>
                                    </p:set>
                                    <p:animEffect transition="in" filter="wipe(left)">
                                      <p:cBhvr>
                                        <p:cTn id="17" dur="500"/>
                                        <p:tgtEl>
                                          <p:spTgt spid="18">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graphicEl>
                                              <a:chart seriesIdx="2" categoryIdx="-4" bldStep="series"/>
                                            </p:graphicEl>
                                          </p:spTgt>
                                        </p:tgtEl>
                                        <p:attrNameLst>
                                          <p:attrName>style.visibility</p:attrName>
                                        </p:attrNameLst>
                                      </p:cBhvr>
                                      <p:to>
                                        <p:strVal val="visible"/>
                                      </p:to>
                                    </p:set>
                                    <p:animEffect transition="in" filter="wipe(left)">
                                      <p:cBhvr>
                                        <p:cTn id="22" dur="500"/>
                                        <p:tgtEl>
                                          <p:spTgt spid="18">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Chart bld="series"/>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1881</TotalTime>
  <Words>2749</Words>
  <Application>Microsoft Office PowerPoint</Application>
  <PresentationFormat>On-screen Show (4:3)</PresentationFormat>
  <Paragraphs>315</Paragraphs>
  <Slides>30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Aptos</vt:lpstr>
      <vt:lpstr>Aptos Display</vt:lpstr>
      <vt:lpstr>Arial</vt:lpstr>
      <vt:lpstr>Calibri</vt:lpstr>
      <vt:lpstr>Segoe UI</vt:lpstr>
      <vt:lpstr>Segoe UI </vt:lpstr>
      <vt:lpstr>Segoe UI Bold</vt:lpstr>
      <vt:lpstr>Segoe UI Semibold</vt:lpstr>
      <vt:lpstr>Segoe UI Semilight</vt:lpstr>
      <vt:lpstr>Segoe UI Variable Display</vt:lpstr>
      <vt:lpstr>Office Theme</vt:lpstr>
      <vt:lpstr>Designing for Trust in AI:  A Multi-Wave Study of Copilot</vt:lpstr>
      <vt:lpstr>Framing the Work – Context &amp; Objectives</vt:lpstr>
      <vt:lpstr>Overview of Case Study &amp; Impact</vt:lpstr>
      <vt:lpstr>Case Study </vt:lpstr>
      <vt:lpstr>Tracking the Cracks - Measuring and Rebuilding Trust in Copilot</vt:lpstr>
      <vt:lpstr>Research Approach: Survey + Qual</vt:lpstr>
      <vt:lpstr>What the Data Told Us: Trust, Accuracy, and Impact </vt:lpstr>
      <vt:lpstr>PowerPoint Presentation</vt:lpstr>
      <vt:lpstr>PowerPoint Presentation</vt:lpstr>
      <vt:lpstr>PowerPoint Presentation</vt:lpstr>
      <vt:lpstr>PowerPoint Presentation</vt:lpstr>
      <vt:lpstr>PowerPoint Presentation</vt:lpstr>
      <vt:lpstr>PowerPoint Presentation</vt:lpstr>
      <vt:lpstr>What Users Told Us:  The Story Behind the Scores</vt:lpstr>
      <vt:lpstr>Research Approach: Deep Dive Discovery</vt:lpstr>
      <vt:lpstr>Copilot: The Bright Spots</vt:lpstr>
      <vt:lpstr>Copilot: The Low Lights</vt:lpstr>
      <vt:lpstr>PowerPoint Presentation</vt:lpstr>
      <vt:lpstr>Driving Change Through Influence </vt:lpstr>
      <vt:lpstr>Creating a Shared Understanding</vt:lpstr>
      <vt:lpstr>Design Directions, Tradeoffs, &amp; Impact</vt:lpstr>
      <vt:lpstr>Design Direction</vt:lpstr>
      <vt:lpstr>Key Tradeoffs</vt:lpstr>
      <vt:lpstr>Measurable Impact &amp; Outcomes</vt:lpstr>
      <vt:lpstr>Case Summary shows increased engagement and positive feedback due to output accuracy and time saved on case</vt:lpstr>
      <vt:lpstr>PowerPoint Presentation</vt:lpstr>
      <vt:lpstr>PowerPoint Presentation</vt:lpstr>
      <vt:lpstr>PowerPoint Presentation</vt:lpstr>
      <vt:lpstr>Thank You!</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Jermo</dc:creator>
  <cp:keywords/>
  <dc:description>generated using python-pptx</dc:description>
  <cp:lastModifiedBy>Jeremy Heyer</cp:lastModifiedBy>
  <cp:revision>43</cp:revision>
  <dcterms:created xsi:type="dcterms:W3CDTF">2013-01-27T09:14:16Z</dcterms:created>
  <dcterms:modified xsi:type="dcterms:W3CDTF">2025-08-24T20:26:08Z</dcterms:modified>
  <cp:category/>
</cp:coreProperties>
</file>